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Muli Bold" panose="020B0604020202020204" charset="0"/>
      <p:regular r:id="rId30"/>
      <p:bold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Bold" panose="00000800000000000000" charset="0"/>
      <p:regular r:id="rId36"/>
      <p:bold r:id="rId37"/>
    </p:embeddedFont>
    <p:embeddedFont>
      <p:font typeface="Poppins Bold Italics" panose="020B0604020202020204" charset="0"/>
      <p:regular r:id="rId38"/>
      <p:bold r:id="rId39"/>
      <p:italic r:id="rId40"/>
      <p:boldItalic r:id="rId41"/>
    </p:embeddedFont>
    <p:embeddedFont>
      <p:font typeface="Poppins Italics" panose="020B0604020202020204" charset="0"/>
      <p:regular r:id="rId42"/>
      <p:italic r:id="rId43"/>
    </p:embeddedFont>
    <p:embeddedFont>
      <p:font typeface="Poppins Medium" panose="00000600000000000000" pitchFamily="2" charset="0"/>
      <p:regular r:id="rId44"/>
      <p:italic r:id="rId45"/>
    </p:embeddedFont>
    <p:embeddedFont>
      <p:font typeface="Poppins Medium Italics" panose="020B0604020202020204" charset="0"/>
      <p:regular r:id="rId46"/>
      <p:italic r:id="rId47"/>
    </p:embeddedFont>
    <p:embeddedFont>
      <p:font typeface="Thicker Bold" panose="020B060402020202020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85653" autoAdjust="0"/>
  </p:normalViewPr>
  <p:slideViewPr>
    <p:cSldViewPr>
      <p:cViewPr varScale="1">
        <p:scale>
          <a:sx n="47" d="100"/>
          <a:sy n="47" d="100"/>
        </p:scale>
        <p:origin x="11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0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1.sv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sv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5.sv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2.svg"/><Relationship Id="rId9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2.sv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1028420" y="2307115"/>
            <a:ext cx="6062216" cy="6054638"/>
          </a:xfrm>
          <a:custGeom>
            <a:avLst/>
            <a:gdLst/>
            <a:ahLst/>
            <a:cxnLst/>
            <a:rect l="l" t="t" r="r" b="b"/>
            <a:pathLst>
              <a:path w="6062216" h="6054638">
                <a:moveTo>
                  <a:pt x="0" y="0"/>
                </a:moveTo>
                <a:lnTo>
                  <a:pt x="6062215" y="0"/>
                </a:lnTo>
                <a:lnTo>
                  <a:pt x="6062215" y="6054638"/>
                </a:lnTo>
                <a:lnTo>
                  <a:pt x="0" y="605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1028420" y="1613635"/>
            <a:ext cx="3965807" cy="7059730"/>
            <a:chOff x="0" y="0"/>
            <a:chExt cx="286282" cy="5096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282" cy="509626"/>
            </a:xfrm>
            <a:custGeom>
              <a:avLst/>
              <a:gdLst/>
              <a:ahLst/>
              <a:cxnLst/>
              <a:rect l="l" t="t" r="r" b="b"/>
              <a:pathLst>
                <a:path w="286282" h="509626">
                  <a:moveTo>
                    <a:pt x="143141" y="0"/>
                  </a:moveTo>
                  <a:lnTo>
                    <a:pt x="143141" y="0"/>
                  </a:lnTo>
                  <a:cubicBezTo>
                    <a:pt x="222196" y="0"/>
                    <a:pt x="286282" y="64087"/>
                    <a:pt x="286282" y="143141"/>
                  </a:cubicBezTo>
                  <a:lnTo>
                    <a:pt x="286282" y="366484"/>
                  </a:lnTo>
                  <a:cubicBezTo>
                    <a:pt x="286282" y="404448"/>
                    <a:pt x="271202" y="440856"/>
                    <a:pt x="244357" y="467700"/>
                  </a:cubicBezTo>
                  <a:cubicBezTo>
                    <a:pt x="217513" y="494545"/>
                    <a:pt x="181105" y="509626"/>
                    <a:pt x="143141" y="509626"/>
                  </a:cubicBezTo>
                  <a:lnTo>
                    <a:pt x="143141" y="509626"/>
                  </a:lnTo>
                  <a:cubicBezTo>
                    <a:pt x="105178" y="509626"/>
                    <a:pt x="68769" y="494545"/>
                    <a:pt x="41925" y="467700"/>
                  </a:cubicBezTo>
                  <a:cubicBezTo>
                    <a:pt x="15081" y="440856"/>
                    <a:pt x="0" y="404448"/>
                    <a:pt x="0" y="366484"/>
                  </a:cubicBezTo>
                  <a:lnTo>
                    <a:pt x="0" y="143141"/>
                  </a:lnTo>
                  <a:cubicBezTo>
                    <a:pt x="0" y="105178"/>
                    <a:pt x="15081" y="68769"/>
                    <a:pt x="41925" y="41925"/>
                  </a:cubicBezTo>
                  <a:cubicBezTo>
                    <a:pt x="68769" y="15081"/>
                    <a:pt x="105178" y="0"/>
                    <a:pt x="1431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282" cy="547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66752" y="4950620"/>
            <a:ext cx="7734049" cy="1427820"/>
            <a:chOff x="0" y="0"/>
            <a:chExt cx="558303" cy="1030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303" cy="103071"/>
            </a:xfrm>
            <a:custGeom>
              <a:avLst/>
              <a:gdLst/>
              <a:ahLst/>
              <a:cxnLst/>
              <a:rect l="l" t="t" r="r" b="b"/>
              <a:pathLst>
                <a:path w="558303" h="103071">
                  <a:moveTo>
                    <a:pt x="43044" y="0"/>
                  </a:moveTo>
                  <a:lnTo>
                    <a:pt x="515259" y="0"/>
                  </a:lnTo>
                  <a:cubicBezTo>
                    <a:pt x="526675" y="0"/>
                    <a:pt x="537624" y="4535"/>
                    <a:pt x="545696" y="12607"/>
                  </a:cubicBezTo>
                  <a:cubicBezTo>
                    <a:pt x="553768" y="20679"/>
                    <a:pt x="558303" y="31628"/>
                    <a:pt x="558303" y="43044"/>
                  </a:cubicBezTo>
                  <a:lnTo>
                    <a:pt x="558303" y="60027"/>
                  </a:lnTo>
                  <a:cubicBezTo>
                    <a:pt x="558303" y="71443"/>
                    <a:pt x="553768" y="82391"/>
                    <a:pt x="545696" y="90464"/>
                  </a:cubicBezTo>
                  <a:cubicBezTo>
                    <a:pt x="537624" y="98536"/>
                    <a:pt x="526675" y="103071"/>
                    <a:pt x="515259" y="103071"/>
                  </a:cubicBezTo>
                  <a:lnTo>
                    <a:pt x="43044" y="103071"/>
                  </a:lnTo>
                  <a:cubicBezTo>
                    <a:pt x="31628" y="103071"/>
                    <a:pt x="20679" y="98536"/>
                    <a:pt x="12607" y="90464"/>
                  </a:cubicBezTo>
                  <a:cubicBezTo>
                    <a:pt x="4535" y="82391"/>
                    <a:pt x="0" y="71443"/>
                    <a:pt x="0" y="60027"/>
                  </a:cubicBezTo>
                  <a:lnTo>
                    <a:pt x="0" y="43044"/>
                  </a:lnTo>
                  <a:cubicBezTo>
                    <a:pt x="0" y="31628"/>
                    <a:pt x="4535" y="20679"/>
                    <a:pt x="12607" y="12607"/>
                  </a:cubicBezTo>
                  <a:cubicBezTo>
                    <a:pt x="20679" y="4535"/>
                    <a:pt x="31628" y="0"/>
                    <a:pt x="43044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8303" cy="141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66752" y="6635615"/>
            <a:ext cx="7734049" cy="829753"/>
            <a:chOff x="0" y="0"/>
            <a:chExt cx="558303" cy="59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303" cy="59898"/>
            </a:xfrm>
            <a:custGeom>
              <a:avLst/>
              <a:gdLst/>
              <a:ahLst/>
              <a:cxnLst/>
              <a:rect l="l" t="t" r="r" b="b"/>
              <a:pathLst>
                <a:path w="558303" h="59898">
                  <a:moveTo>
                    <a:pt x="27027" y="0"/>
                  </a:moveTo>
                  <a:lnTo>
                    <a:pt x="531276" y="0"/>
                  </a:lnTo>
                  <a:cubicBezTo>
                    <a:pt x="538444" y="0"/>
                    <a:pt x="545318" y="2848"/>
                    <a:pt x="550387" y="7916"/>
                  </a:cubicBezTo>
                  <a:cubicBezTo>
                    <a:pt x="555456" y="12985"/>
                    <a:pt x="558303" y="19859"/>
                    <a:pt x="558303" y="27027"/>
                  </a:cubicBezTo>
                  <a:lnTo>
                    <a:pt x="558303" y="32870"/>
                  </a:lnTo>
                  <a:cubicBezTo>
                    <a:pt x="558303" y="40039"/>
                    <a:pt x="555456" y="46913"/>
                    <a:pt x="550387" y="51982"/>
                  </a:cubicBezTo>
                  <a:cubicBezTo>
                    <a:pt x="545318" y="57050"/>
                    <a:pt x="538444" y="59898"/>
                    <a:pt x="531276" y="59898"/>
                  </a:cubicBezTo>
                  <a:lnTo>
                    <a:pt x="27027" y="59898"/>
                  </a:lnTo>
                  <a:cubicBezTo>
                    <a:pt x="12101" y="59898"/>
                    <a:pt x="0" y="47797"/>
                    <a:pt x="0" y="32870"/>
                  </a:cubicBezTo>
                  <a:lnTo>
                    <a:pt x="0" y="27027"/>
                  </a:lnTo>
                  <a:cubicBezTo>
                    <a:pt x="0" y="19859"/>
                    <a:pt x="2848" y="12985"/>
                    <a:pt x="7916" y="7916"/>
                  </a:cubicBezTo>
                  <a:cubicBezTo>
                    <a:pt x="12985" y="2848"/>
                    <a:pt x="19859" y="0"/>
                    <a:pt x="27027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8303" cy="9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Freeform 14"/>
          <p:cNvSpPr/>
          <p:nvPr/>
        </p:nvSpPr>
        <p:spPr>
          <a:xfrm rot="-5400000">
            <a:off x="16103523" y="1373087"/>
            <a:ext cx="805183" cy="804177"/>
          </a:xfrm>
          <a:custGeom>
            <a:avLst/>
            <a:gdLst/>
            <a:ahLst/>
            <a:cxnLst/>
            <a:rect l="l" t="t" r="r" b="b"/>
            <a:pathLst>
              <a:path w="805183" h="804177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Freeform 15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Freeform 16"/>
          <p:cNvSpPr/>
          <p:nvPr/>
        </p:nvSpPr>
        <p:spPr>
          <a:xfrm>
            <a:off x="10172402" y="3019490"/>
            <a:ext cx="6704116" cy="5421954"/>
          </a:xfrm>
          <a:custGeom>
            <a:avLst/>
            <a:gdLst/>
            <a:ahLst/>
            <a:cxnLst/>
            <a:rect l="l" t="t" r="r" b="b"/>
            <a:pathLst>
              <a:path w="6704116" h="5421954">
                <a:moveTo>
                  <a:pt x="0" y="0"/>
                </a:moveTo>
                <a:lnTo>
                  <a:pt x="6704116" y="0"/>
                </a:lnTo>
                <a:lnTo>
                  <a:pt x="6704116" y="5421954"/>
                </a:lnTo>
                <a:lnTo>
                  <a:pt x="0" y="542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TextBox 17"/>
          <p:cNvSpPr txBox="1"/>
          <p:nvPr/>
        </p:nvSpPr>
        <p:spPr>
          <a:xfrm>
            <a:off x="2057102" y="2183290"/>
            <a:ext cx="8115300" cy="250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ONLINE SAFETY IN SOCIAL MEDIA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8749" y="5305859"/>
            <a:ext cx="703522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Wang Tingyu Kelly, Duangporn Sirikulwattananon, Jessica Widyawati, Eu Shae-Anne, Tiffany Irene Prasetio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30066" y="6845737"/>
            <a:ext cx="645728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DSA4264 Project Presentation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542842" y="7794101"/>
            <a:ext cx="4631733" cy="1758528"/>
            <a:chOff x="0" y="0"/>
            <a:chExt cx="6175644" cy="2344704"/>
          </a:xfrm>
        </p:grpSpPr>
        <p:sp>
          <p:nvSpPr>
            <p:cNvPr id="21" name="Freeform 21"/>
            <p:cNvSpPr/>
            <p:nvPr/>
          </p:nvSpPr>
          <p:spPr>
            <a:xfrm>
              <a:off x="0" y="511300"/>
              <a:ext cx="1068442" cy="1807090"/>
            </a:xfrm>
            <a:custGeom>
              <a:avLst/>
              <a:gdLst/>
              <a:ahLst/>
              <a:cxnLst/>
              <a:rect l="l" t="t" r="r" b="b"/>
              <a:pathLst>
                <a:path w="1068442" h="1807090">
                  <a:moveTo>
                    <a:pt x="0" y="0"/>
                  </a:moveTo>
                  <a:lnTo>
                    <a:pt x="1068442" y="0"/>
                  </a:lnTo>
                  <a:lnTo>
                    <a:pt x="1068442" y="1807090"/>
                  </a:lnTo>
                  <a:lnTo>
                    <a:pt x="0" y="1807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329452" y="0"/>
              <a:ext cx="1280725" cy="2246885"/>
            </a:xfrm>
            <a:custGeom>
              <a:avLst/>
              <a:gdLst/>
              <a:ahLst/>
              <a:cxnLst/>
              <a:rect l="l" t="t" r="r" b="b"/>
              <a:pathLst>
                <a:path w="1280725" h="2246885">
                  <a:moveTo>
                    <a:pt x="0" y="0"/>
                  </a:moveTo>
                  <a:lnTo>
                    <a:pt x="1280724" y="0"/>
                  </a:lnTo>
                  <a:lnTo>
                    <a:pt x="1280724" y="2246885"/>
                  </a:lnTo>
                  <a:lnTo>
                    <a:pt x="0" y="224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79629" y="812168"/>
              <a:ext cx="1639807" cy="1532536"/>
            </a:xfrm>
            <a:custGeom>
              <a:avLst/>
              <a:gdLst/>
              <a:ahLst/>
              <a:cxnLst/>
              <a:rect l="l" t="t" r="r" b="b"/>
              <a:pathLst>
                <a:path w="1639807" h="1532536">
                  <a:moveTo>
                    <a:pt x="0" y="0"/>
                  </a:moveTo>
                  <a:lnTo>
                    <a:pt x="1639807" y="0"/>
                  </a:lnTo>
                  <a:lnTo>
                    <a:pt x="1639807" y="1532536"/>
                  </a:lnTo>
                  <a:lnTo>
                    <a:pt x="0" y="153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418539" y="611961"/>
              <a:ext cx="1608357" cy="1634924"/>
            </a:xfrm>
            <a:custGeom>
              <a:avLst/>
              <a:gdLst/>
              <a:ahLst/>
              <a:cxnLst/>
              <a:rect l="l" t="t" r="r" b="b"/>
              <a:pathLst>
                <a:path w="1608357" h="1634924">
                  <a:moveTo>
                    <a:pt x="0" y="0"/>
                  </a:moveTo>
                  <a:lnTo>
                    <a:pt x="1608356" y="0"/>
                  </a:lnTo>
                  <a:lnTo>
                    <a:pt x="1608356" y="1634924"/>
                  </a:lnTo>
                  <a:lnTo>
                    <a:pt x="0" y="1634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857695" y="287110"/>
              <a:ext cx="1317949" cy="1959775"/>
            </a:xfrm>
            <a:custGeom>
              <a:avLst/>
              <a:gdLst/>
              <a:ahLst/>
              <a:cxnLst/>
              <a:rect l="l" t="t" r="r" b="b"/>
              <a:pathLst>
                <a:path w="1317949" h="1959775">
                  <a:moveTo>
                    <a:pt x="0" y="0"/>
                  </a:moveTo>
                  <a:lnTo>
                    <a:pt x="1317949" y="0"/>
                  </a:lnTo>
                  <a:lnTo>
                    <a:pt x="1317949" y="1959775"/>
                  </a:lnTo>
                  <a:lnTo>
                    <a:pt x="0" y="1959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631" y="-2020669"/>
            <a:ext cx="4041337" cy="40413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0666">
            <a:off x="-5844931" y="-821256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1165940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>
            <a:off x="1552315" y="6171728"/>
            <a:ext cx="6318280" cy="3086572"/>
            <a:chOff x="0" y="0"/>
            <a:chExt cx="456102" cy="222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6102" cy="222812"/>
            </a:xfrm>
            <a:custGeom>
              <a:avLst/>
              <a:gdLst/>
              <a:ahLst/>
              <a:cxnLst/>
              <a:rect l="l" t="t" r="r" b="b"/>
              <a:pathLst>
                <a:path w="456102" h="222812">
                  <a:moveTo>
                    <a:pt x="0" y="0"/>
                  </a:moveTo>
                  <a:lnTo>
                    <a:pt x="456102" y="0"/>
                  </a:lnTo>
                  <a:lnTo>
                    <a:pt x="456102" y="222812"/>
                  </a:lnTo>
                  <a:lnTo>
                    <a:pt x="0" y="222812"/>
                  </a:lnTo>
                  <a:close/>
                </a:path>
              </a:pathLst>
            </a:custGeom>
            <a:solidFill>
              <a:srgbClr val="DBE6F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56102" cy="27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2315" y="6171728"/>
            <a:ext cx="6313787" cy="689140"/>
            <a:chOff x="0" y="0"/>
            <a:chExt cx="455778" cy="497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778" cy="49747"/>
            </a:xfrm>
            <a:custGeom>
              <a:avLst/>
              <a:gdLst/>
              <a:ahLst/>
              <a:cxnLst/>
              <a:rect l="l" t="t" r="r" b="b"/>
              <a:pathLst>
                <a:path w="455778" h="49747">
                  <a:moveTo>
                    <a:pt x="0" y="0"/>
                  </a:moveTo>
                  <a:lnTo>
                    <a:pt x="455778" y="0"/>
                  </a:lnTo>
                  <a:lnTo>
                    <a:pt x="455778" y="49747"/>
                  </a:lnTo>
                  <a:lnTo>
                    <a:pt x="0" y="49747"/>
                  </a:lnTo>
                  <a:close/>
                </a:path>
              </a:pathLst>
            </a:custGeom>
            <a:solidFill>
              <a:srgbClr val="C5D7F8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55778" cy="10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7870594" y="7715014"/>
            <a:ext cx="2551304" cy="0"/>
          </a:xfrm>
          <a:prstGeom prst="line">
            <a:avLst/>
          </a:prstGeom>
          <a:ln w="38100" cap="flat">
            <a:solidFill>
              <a:srgbClr val="56687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1809448" y="7051368"/>
            <a:ext cx="580401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Filter the dataset to retain comments tagged to the top 15 topics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Topics generated: ranked in the order of importance (most frequently appearing)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3689" y="6320111"/>
            <a:ext cx="467553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4: Filtering for Major Topics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421898" y="6171728"/>
            <a:ext cx="6318280" cy="3086572"/>
            <a:chOff x="0" y="0"/>
            <a:chExt cx="456102" cy="222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6102" cy="222812"/>
            </a:xfrm>
            <a:custGeom>
              <a:avLst/>
              <a:gdLst/>
              <a:ahLst/>
              <a:cxnLst/>
              <a:rect l="l" t="t" r="r" b="b"/>
              <a:pathLst>
                <a:path w="456102" h="222812">
                  <a:moveTo>
                    <a:pt x="0" y="0"/>
                  </a:moveTo>
                  <a:lnTo>
                    <a:pt x="456102" y="0"/>
                  </a:lnTo>
                  <a:lnTo>
                    <a:pt x="456102" y="222812"/>
                  </a:lnTo>
                  <a:lnTo>
                    <a:pt x="0" y="222812"/>
                  </a:lnTo>
                  <a:close/>
                </a:path>
              </a:pathLst>
            </a:custGeom>
            <a:solidFill>
              <a:srgbClr val="DBE6F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56102" cy="27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21898" y="6171728"/>
            <a:ext cx="6313787" cy="689140"/>
            <a:chOff x="0" y="0"/>
            <a:chExt cx="455778" cy="497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5778" cy="49747"/>
            </a:xfrm>
            <a:custGeom>
              <a:avLst/>
              <a:gdLst/>
              <a:ahLst/>
              <a:cxnLst/>
              <a:rect l="l" t="t" r="r" b="b"/>
              <a:pathLst>
                <a:path w="455778" h="49747">
                  <a:moveTo>
                    <a:pt x="0" y="0"/>
                  </a:moveTo>
                  <a:lnTo>
                    <a:pt x="455778" y="0"/>
                  </a:lnTo>
                  <a:lnTo>
                    <a:pt x="455778" y="49747"/>
                  </a:lnTo>
                  <a:lnTo>
                    <a:pt x="0" y="49747"/>
                  </a:lnTo>
                  <a:close/>
                </a:path>
              </a:pathLst>
            </a:custGeom>
            <a:solidFill>
              <a:srgbClr val="C5D7F8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455778" cy="10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71522" y="7237106"/>
            <a:ext cx="596416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Extract the topics generated from each year, and tag each comment from the yearly dataset to the corresponding topic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23990" y="6291826"/>
            <a:ext cx="5309603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3: Tagging topics to comments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421898" y="2521276"/>
            <a:ext cx="6318280" cy="3086572"/>
            <a:chOff x="0" y="0"/>
            <a:chExt cx="456102" cy="2228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6102" cy="222812"/>
            </a:xfrm>
            <a:custGeom>
              <a:avLst/>
              <a:gdLst/>
              <a:ahLst/>
              <a:cxnLst/>
              <a:rect l="l" t="t" r="r" b="b"/>
              <a:pathLst>
                <a:path w="456102" h="222812">
                  <a:moveTo>
                    <a:pt x="0" y="0"/>
                  </a:moveTo>
                  <a:lnTo>
                    <a:pt x="456102" y="0"/>
                  </a:lnTo>
                  <a:lnTo>
                    <a:pt x="456102" y="222812"/>
                  </a:lnTo>
                  <a:lnTo>
                    <a:pt x="0" y="222812"/>
                  </a:lnTo>
                  <a:close/>
                </a:path>
              </a:pathLst>
            </a:custGeom>
            <a:solidFill>
              <a:srgbClr val="DBE6F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56102" cy="27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21898" y="2521276"/>
            <a:ext cx="6313787" cy="689140"/>
            <a:chOff x="0" y="0"/>
            <a:chExt cx="455778" cy="49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5778" cy="49747"/>
            </a:xfrm>
            <a:custGeom>
              <a:avLst/>
              <a:gdLst/>
              <a:ahLst/>
              <a:cxnLst/>
              <a:rect l="l" t="t" r="r" b="b"/>
              <a:pathLst>
                <a:path w="455778" h="49747">
                  <a:moveTo>
                    <a:pt x="0" y="0"/>
                  </a:moveTo>
                  <a:lnTo>
                    <a:pt x="455778" y="0"/>
                  </a:lnTo>
                  <a:lnTo>
                    <a:pt x="455778" y="49747"/>
                  </a:lnTo>
                  <a:lnTo>
                    <a:pt x="0" y="49747"/>
                  </a:lnTo>
                  <a:close/>
                </a:path>
              </a:pathLst>
            </a:custGeom>
            <a:solidFill>
              <a:srgbClr val="C5D7F8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55778" cy="10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771522" y="3404082"/>
            <a:ext cx="563374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Run topic modelling using the bertopic model initiated with optimal parameters from HDBSCAN, by year, on the pre-generated text embeddings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95665" y="2688452"/>
            <a:ext cx="497074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2: Topic Modelling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47822" y="2521276"/>
            <a:ext cx="6318280" cy="3086572"/>
            <a:chOff x="0" y="0"/>
            <a:chExt cx="456102" cy="2228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6102" cy="222812"/>
            </a:xfrm>
            <a:custGeom>
              <a:avLst/>
              <a:gdLst/>
              <a:ahLst/>
              <a:cxnLst/>
              <a:rect l="l" t="t" r="r" b="b"/>
              <a:pathLst>
                <a:path w="456102" h="222812">
                  <a:moveTo>
                    <a:pt x="0" y="0"/>
                  </a:moveTo>
                  <a:lnTo>
                    <a:pt x="456102" y="0"/>
                  </a:lnTo>
                  <a:lnTo>
                    <a:pt x="456102" y="222812"/>
                  </a:lnTo>
                  <a:lnTo>
                    <a:pt x="0" y="222812"/>
                  </a:lnTo>
                  <a:close/>
                </a:path>
              </a:pathLst>
            </a:custGeom>
            <a:solidFill>
              <a:srgbClr val="DBE6F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56102" cy="27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47822" y="2521276"/>
            <a:ext cx="6313787" cy="689140"/>
            <a:chOff x="0" y="0"/>
            <a:chExt cx="455778" cy="497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5778" cy="49747"/>
            </a:xfrm>
            <a:custGeom>
              <a:avLst/>
              <a:gdLst/>
              <a:ahLst/>
              <a:cxnLst/>
              <a:rect l="l" t="t" r="r" b="b"/>
              <a:pathLst>
                <a:path w="455778" h="49747">
                  <a:moveTo>
                    <a:pt x="0" y="0"/>
                  </a:moveTo>
                  <a:lnTo>
                    <a:pt x="455778" y="0"/>
                  </a:lnTo>
                  <a:lnTo>
                    <a:pt x="455778" y="49747"/>
                  </a:lnTo>
                  <a:lnTo>
                    <a:pt x="0" y="49747"/>
                  </a:lnTo>
                  <a:close/>
                </a:path>
              </a:pathLst>
            </a:custGeom>
            <a:solidFill>
              <a:srgbClr val="C5D7F8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55778" cy="10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809448" y="3404082"/>
            <a:ext cx="573111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Pre-generated text embeddings by year to optimise runtime and circumvent computational constraints (limited GPU and RAM accessibility)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81226" y="2688452"/>
            <a:ext cx="546045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1: Pre-generate text embeddings</a:t>
            </a:r>
          </a:p>
        </p:txBody>
      </p:sp>
      <p:sp>
        <p:nvSpPr>
          <p:cNvPr id="40" name="AutoShape 40"/>
          <p:cNvSpPr/>
          <p:nvPr/>
        </p:nvSpPr>
        <p:spPr>
          <a:xfrm>
            <a:off x="7866102" y="4064562"/>
            <a:ext cx="2555796" cy="0"/>
          </a:xfrm>
          <a:prstGeom prst="line">
            <a:avLst/>
          </a:prstGeom>
          <a:ln w="38100" cap="flat">
            <a:solidFill>
              <a:srgbClr val="56687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41" name="AutoShape 41"/>
          <p:cNvSpPr/>
          <p:nvPr/>
        </p:nvSpPr>
        <p:spPr>
          <a:xfrm flipH="1">
            <a:off x="13578792" y="5607848"/>
            <a:ext cx="2246" cy="563880"/>
          </a:xfrm>
          <a:prstGeom prst="line">
            <a:avLst/>
          </a:prstGeom>
          <a:ln w="38100" cap="flat">
            <a:solidFill>
              <a:srgbClr val="56687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42" name="TextBox 42"/>
          <p:cNvSpPr txBox="1"/>
          <p:nvPr/>
        </p:nvSpPr>
        <p:spPr>
          <a:xfrm>
            <a:off x="819994" y="764911"/>
            <a:ext cx="15995904" cy="122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METHODOLOGY - TOPIC MODELLING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2143196" y="1772944"/>
            <a:ext cx="14595399" cy="141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NLP TECHNICAL ASSUMPTIONS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99352" y="4610280"/>
            <a:ext cx="6901368" cy="2588214"/>
            <a:chOff x="0" y="0"/>
            <a:chExt cx="498194" cy="186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94" cy="186837"/>
            </a:xfrm>
            <a:custGeom>
              <a:avLst/>
              <a:gdLst/>
              <a:ahLst/>
              <a:cxnLst/>
              <a:rect l="l" t="t" r="r" b="b"/>
              <a:pathLst>
                <a:path w="498194" h="186837">
                  <a:moveTo>
                    <a:pt x="89744" y="0"/>
                  </a:moveTo>
                  <a:lnTo>
                    <a:pt x="408450" y="0"/>
                  </a:lnTo>
                  <a:cubicBezTo>
                    <a:pt x="432252" y="0"/>
                    <a:pt x="455078" y="9455"/>
                    <a:pt x="471909" y="26285"/>
                  </a:cubicBezTo>
                  <a:cubicBezTo>
                    <a:pt x="488739" y="43115"/>
                    <a:pt x="498194" y="65942"/>
                    <a:pt x="498194" y="89744"/>
                  </a:cubicBezTo>
                  <a:lnTo>
                    <a:pt x="498194" y="97094"/>
                  </a:lnTo>
                  <a:cubicBezTo>
                    <a:pt x="498194" y="146658"/>
                    <a:pt x="458014" y="186837"/>
                    <a:pt x="408450" y="186837"/>
                  </a:cubicBezTo>
                  <a:lnTo>
                    <a:pt x="89744" y="186837"/>
                  </a:lnTo>
                  <a:cubicBezTo>
                    <a:pt x="40180" y="186837"/>
                    <a:pt x="0" y="146658"/>
                    <a:pt x="0" y="97094"/>
                  </a:cubicBezTo>
                  <a:lnTo>
                    <a:pt x="0" y="89744"/>
                  </a:lnTo>
                  <a:cubicBezTo>
                    <a:pt x="0" y="40180"/>
                    <a:pt x="40180" y="0"/>
                    <a:pt x="89744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94" cy="224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93650" y="4086616"/>
            <a:ext cx="4990767" cy="829753"/>
            <a:chOff x="0" y="0"/>
            <a:chExt cx="360272" cy="598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272" cy="59898"/>
            </a:xfrm>
            <a:custGeom>
              <a:avLst/>
              <a:gdLst/>
              <a:ahLst/>
              <a:cxnLst/>
              <a:rect l="l" t="t" r="r" b="b"/>
              <a:pathLst>
                <a:path w="360272" h="59898">
                  <a:moveTo>
                    <a:pt x="29949" y="0"/>
                  </a:moveTo>
                  <a:lnTo>
                    <a:pt x="330323" y="0"/>
                  </a:lnTo>
                  <a:cubicBezTo>
                    <a:pt x="346863" y="0"/>
                    <a:pt x="360272" y="13409"/>
                    <a:pt x="360272" y="29949"/>
                  </a:cubicBezTo>
                  <a:lnTo>
                    <a:pt x="360272" y="29949"/>
                  </a:lnTo>
                  <a:cubicBezTo>
                    <a:pt x="360272" y="37892"/>
                    <a:pt x="357117" y="45510"/>
                    <a:pt x="351500" y="51126"/>
                  </a:cubicBezTo>
                  <a:cubicBezTo>
                    <a:pt x="345884" y="56743"/>
                    <a:pt x="338266" y="59898"/>
                    <a:pt x="330323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0272" cy="9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43436" y="4244318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FINE-TUNING HDBSCAN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3436" y="4999950"/>
            <a:ext cx="6083927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Default parameter options are considered optimal (except for minimum cluster size and minimum samples)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58951" y="4610280"/>
            <a:ext cx="7527848" cy="2588214"/>
            <a:chOff x="0" y="0"/>
            <a:chExt cx="543418" cy="186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3418" cy="186837"/>
            </a:xfrm>
            <a:custGeom>
              <a:avLst/>
              <a:gdLst/>
              <a:ahLst/>
              <a:cxnLst/>
              <a:rect l="l" t="t" r="r" b="b"/>
              <a:pathLst>
                <a:path w="543418" h="186837">
                  <a:moveTo>
                    <a:pt x="82275" y="0"/>
                  </a:moveTo>
                  <a:lnTo>
                    <a:pt x="461143" y="0"/>
                  </a:lnTo>
                  <a:cubicBezTo>
                    <a:pt x="506582" y="0"/>
                    <a:pt x="543418" y="36836"/>
                    <a:pt x="543418" y="82275"/>
                  </a:cubicBezTo>
                  <a:lnTo>
                    <a:pt x="543418" y="104562"/>
                  </a:lnTo>
                  <a:cubicBezTo>
                    <a:pt x="543418" y="126383"/>
                    <a:pt x="534750" y="147310"/>
                    <a:pt x="519320" y="162739"/>
                  </a:cubicBezTo>
                  <a:cubicBezTo>
                    <a:pt x="503891" y="178169"/>
                    <a:pt x="482964" y="186837"/>
                    <a:pt x="461143" y="186837"/>
                  </a:cubicBezTo>
                  <a:lnTo>
                    <a:pt x="82275" y="186837"/>
                  </a:lnTo>
                  <a:cubicBezTo>
                    <a:pt x="60454" y="186837"/>
                    <a:pt x="39527" y="178169"/>
                    <a:pt x="24098" y="162739"/>
                  </a:cubicBezTo>
                  <a:cubicBezTo>
                    <a:pt x="8668" y="147310"/>
                    <a:pt x="0" y="126383"/>
                    <a:pt x="0" y="104562"/>
                  </a:cubicBezTo>
                  <a:lnTo>
                    <a:pt x="0" y="82275"/>
                  </a:lnTo>
                  <a:cubicBezTo>
                    <a:pt x="0" y="60454"/>
                    <a:pt x="8668" y="39527"/>
                    <a:pt x="24098" y="24098"/>
                  </a:cubicBezTo>
                  <a:cubicBezTo>
                    <a:pt x="39527" y="8668"/>
                    <a:pt x="60454" y="0"/>
                    <a:pt x="82275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43418" cy="224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58951" y="4067566"/>
            <a:ext cx="6799697" cy="829753"/>
            <a:chOff x="0" y="0"/>
            <a:chExt cx="490854" cy="59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0854" cy="59898"/>
            </a:xfrm>
            <a:custGeom>
              <a:avLst/>
              <a:gdLst/>
              <a:ahLst/>
              <a:cxnLst/>
              <a:rect l="l" t="t" r="r" b="b"/>
              <a:pathLst>
                <a:path w="490854" h="59898">
                  <a:moveTo>
                    <a:pt x="29949" y="0"/>
                  </a:moveTo>
                  <a:lnTo>
                    <a:pt x="460905" y="0"/>
                  </a:lnTo>
                  <a:cubicBezTo>
                    <a:pt x="477446" y="0"/>
                    <a:pt x="490854" y="13409"/>
                    <a:pt x="490854" y="29949"/>
                  </a:cubicBezTo>
                  <a:lnTo>
                    <a:pt x="490854" y="29949"/>
                  </a:lnTo>
                  <a:cubicBezTo>
                    <a:pt x="490854" y="37892"/>
                    <a:pt x="487699" y="45510"/>
                    <a:pt x="482083" y="51126"/>
                  </a:cubicBezTo>
                  <a:cubicBezTo>
                    <a:pt x="476466" y="56743"/>
                    <a:pt x="468848" y="59898"/>
                    <a:pt x="460905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90854" cy="9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88937" y="4244318"/>
            <a:ext cx="64697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FINAL NUMBER OF TOPICS CHOSEN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4233" y="5048250"/>
            <a:ext cx="6457284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For each year, we identified the top 15 topics, out of a list of around 200-250. These top 15 topics represented about 7-10% of the dataset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1028420" y="2307115"/>
            <a:ext cx="6062216" cy="6054638"/>
          </a:xfrm>
          <a:custGeom>
            <a:avLst/>
            <a:gdLst/>
            <a:ahLst/>
            <a:cxnLst/>
            <a:rect l="l" t="t" r="r" b="b"/>
            <a:pathLst>
              <a:path w="6062216" h="6054638">
                <a:moveTo>
                  <a:pt x="0" y="0"/>
                </a:moveTo>
                <a:lnTo>
                  <a:pt x="6062215" y="0"/>
                </a:lnTo>
                <a:lnTo>
                  <a:pt x="6062215" y="6054638"/>
                </a:lnTo>
                <a:lnTo>
                  <a:pt x="0" y="605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186234" y="3826510"/>
            <a:ext cx="7567471" cy="251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LLM METHODOLOGY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2527038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1752190" y="2320423"/>
            <a:ext cx="15890821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LLM METHODOLOGY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65880" y="4286181"/>
            <a:ext cx="5700403" cy="2968961"/>
            <a:chOff x="0" y="0"/>
            <a:chExt cx="786728" cy="4097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728" cy="409754"/>
            </a:xfrm>
            <a:custGeom>
              <a:avLst/>
              <a:gdLst/>
              <a:ahLst/>
              <a:cxnLst/>
              <a:rect l="l" t="t" r="r" b="b"/>
              <a:pathLst>
                <a:path w="786728" h="409754">
                  <a:moveTo>
                    <a:pt x="0" y="0"/>
                  </a:moveTo>
                  <a:lnTo>
                    <a:pt x="583528" y="0"/>
                  </a:lnTo>
                  <a:lnTo>
                    <a:pt x="786728" y="204877"/>
                  </a:lnTo>
                  <a:lnTo>
                    <a:pt x="583528" y="409754"/>
                  </a:lnTo>
                  <a:lnTo>
                    <a:pt x="0" y="409754"/>
                  </a:lnTo>
                  <a:lnTo>
                    <a:pt x="203200" y="204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7E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-66675"/>
              <a:ext cx="532728" cy="476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47657" y="4295706"/>
            <a:ext cx="4264599" cy="2959436"/>
            <a:chOff x="0" y="0"/>
            <a:chExt cx="574623" cy="3987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4623" cy="398762"/>
            </a:xfrm>
            <a:custGeom>
              <a:avLst/>
              <a:gdLst/>
              <a:ahLst/>
              <a:cxnLst/>
              <a:rect l="l" t="t" r="r" b="b"/>
              <a:pathLst>
                <a:path w="574623" h="398762">
                  <a:moveTo>
                    <a:pt x="371423" y="0"/>
                  </a:moveTo>
                  <a:lnTo>
                    <a:pt x="0" y="0"/>
                  </a:lnTo>
                  <a:lnTo>
                    <a:pt x="0" y="398762"/>
                  </a:lnTo>
                  <a:lnTo>
                    <a:pt x="371423" y="398762"/>
                  </a:lnTo>
                  <a:lnTo>
                    <a:pt x="574623" y="199381"/>
                  </a:lnTo>
                  <a:lnTo>
                    <a:pt x="371423" y="0"/>
                  </a:ln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460323" cy="465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20327" y="4276656"/>
            <a:ext cx="5028929" cy="2968961"/>
            <a:chOff x="0" y="0"/>
            <a:chExt cx="694056" cy="4097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4056" cy="409754"/>
            </a:xfrm>
            <a:custGeom>
              <a:avLst/>
              <a:gdLst/>
              <a:ahLst/>
              <a:cxnLst/>
              <a:rect l="l" t="t" r="r" b="b"/>
              <a:pathLst>
                <a:path w="694056" h="409754">
                  <a:moveTo>
                    <a:pt x="0" y="0"/>
                  </a:moveTo>
                  <a:lnTo>
                    <a:pt x="490856" y="0"/>
                  </a:lnTo>
                  <a:lnTo>
                    <a:pt x="694056" y="204877"/>
                  </a:lnTo>
                  <a:lnTo>
                    <a:pt x="490856" y="409754"/>
                  </a:lnTo>
                  <a:lnTo>
                    <a:pt x="0" y="409754"/>
                  </a:lnTo>
                  <a:lnTo>
                    <a:pt x="203200" y="204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7E4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66675"/>
              <a:ext cx="440056" cy="476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15311" y="4276656"/>
            <a:ext cx="5332233" cy="2968961"/>
            <a:chOff x="0" y="0"/>
            <a:chExt cx="729891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891" cy="406400"/>
            </a:xfrm>
            <a:custGeom>
              <a:avLst/>
              <a:gdLst/>
              <a:ahLst/>
              <a:cxnLst/>
              <a:rect l="l" t="t" r="r" b="b"/>
              <a:pathLst>
                <a:path w="729891" h="406400">
                  <a:moveTo>
                    <a:pt x="0" y="0"/>
                  </a:moveTo>
                  <a:lnTo>
                    <a:pt x="526691" y="0"/>
                  </a:lnTo>
                  <a:lnTo>
                    <a:pt x="729891" y="203200"/>
                  </a:lnTo>
                  <a:lnTo>
                    <a:pt x="52669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FE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-66675"/>
              <a:ext cx="475891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38215" y="5457615"/>
            <a:ext cx="3483482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Experimental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61187" y="5457615"/>
            <a:ext cx="3804464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selection</a:t>
            </a:r>
          </a:p>
          <a:p>
            <a:pPr algn="l">
              <a:lnSpc>
                <a:spcPts val="3600"/>
              </a:lnSpc>
            </a:pPr>
            <a:endParaRPr lang="en-US" sz="2400" b="1">
              <a:solidFill>
                <a:srgbClr val="56687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12939" y="5457615"/>
            <a:ext cx="403631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 labelling</a:t>
            </a:r>
          </a:p>
          <a:p>
            <a:pPr algn="l">
              <a:lnSpc>
                <a:spcPts val="3600"/>
              </a:lnSpc>
            </a:pPr>
            <a:endParaRPr lang="en-US" sz="2400" b="1">
              <a:solidFill>
                <a:srgbClr val="56687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600"/>
              </a:lnSpc>
            </a:pPr>
            <a:endParaRPr lang="en-US" sz="2400" b="1">
              <a:solidFill>
                <a:srgbClr val="56687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92612" y="5457615"/>
            <a:ext cx="4036317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Rule-based approach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3007446" y="3036210"/>
            <a:ext cx="12273108" cy="972970"/>
            <a:chOff x="0" y="0"/>
            <a:chExt cx="885967" cy="702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5967" cy="70236"/>
            </a:xfrm>
            <a:custGeom>
              <a:avLst/>
              <a:gdLst/>
              <a:ahLst/>
              <a:cxnLst/>
              <a:rect l="l" t="t" r="r" b="b"/>
              <a:pathLst>
                <a:path w="885967" h="70236">
                  <a:moveTo>
                    <a:pt x="0" y="0"/>
                  </a:moveTo>
                  <a:lnTo>
                    <a:pt x="885967" y="0"/>
                  </a:lnTo>
                  <a:lnTo>
                    <a:pt x="885967" y="70236"/>
                  </a:lnTo>
                  <a:lnTo>
                    <a:pt x="0" y="70236"/>
                  </a:lnTo>
                  <a:close/>
                </a:path>
              </a:pathLst>
            </a:custGeom>
            <a:solidFill>
              <a:srgbClr val="C9D8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85967" cy="136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44403" y="4009180"/>
            <a:ext cx="7436151" cy="3858480"/>
            <a:chOff x="0" y="0"/>
            <a:chExt cx="536799" cy="2785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6799" cy="278535"/>
            </a:xfrm>
            <a:custGeom>
              <a:avLst/>
              <a:gdLst/>
              <a:ahLst/>
              <a:cxnLst/>
              <a:rect l="l" t="t" r="r" b="b"/>
              <a:pathLst>
                <a:path w="536799" h="278535">
                  <a:moveTo>
                    <a:pt x="0" y="0"/>
                  </a:moveTo>
                  <a:lnTo>
                    <a:pt x="536799" y="0"/>
                  </a:lnTo>
                  <a:lnTo>
                    <a:pt x="536799" y="278535"/>
                  </a:lnTo>
                  <a:lnTo>
                    <a:pt x="0" y="278535"/>
                  </a:lnTo>
                  <a:close/>
                </a:path>
              </a:pathLst>
            </a:custGeom>
            <a:solidFill>
              <a:srgbClr val="DBE6F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536799" cy="34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07446" y="4009180"/>
            <a:ext cx="4836957" cy="3858480"/>
            <a:chOff x="0" y="0"/>
            <a:chExt cx="349169" cy="2785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9169" cy="278535"/>
            </a:xfrm>
            <a:custGeom>
              <a:avLst/>
              <a:gdLst/>
              <a:ahLst/>
              <a:cxnLst/>
              <a:rect l="l" t="t" r="r" b="b"/>
              <a:pathLst>
                <a:path w="349169" h="278535">
                  <a:moveTo>
                    <a:pt x="0" y="0"/>
                  </a:moveTo>
                  <a:lnTo>
                    <a:pt x="349169" y="0"/>
                  </a:lnTo>
                  <a:lnTo>
                    <a:pt x="349169" y="278535"/>
                  </a:lnTo>
                  <a:lnTo>
                    <a:pt x="0" y="278535"/>
                  </a:lnTo>
                  <a:close/>
                </a:path>
              </a:pathLst>
            </a:custGeom>
            <a:solidFill>
              <a:srgbClr val="DBE6FA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49169" cy="34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872535" y="8279752"/>
            <a:ext cx="601441" cy="901342"/>
          </a:xfrm>
          <a:custGeom>
            <a:avLst/>
            <a:gdLst/>
            <a:ahLst/>
            <a:cxnLst/>
            <a:rect l="l" t="t" r="r" b="b"/>
            <a:pathLst>
              <a:path w="601441" h="901342">
                <a:moveTo>
                  <a:pt x="0" y="0"/>
                </a:moveTo>
                <a:lnTo>
                  <a:pt x="601441" y="0"/>
                </a:lnTo>
                <a:lnTo>
                  <a:pt x="601441" y="901342"/>
                </a:lnTo>
                <a:lnTo>
                  <a:pt x="0" y="901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3657003" y="3244565"/>
            <a:ext cx="3537843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Pre-trained LLM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27321" y="3256948"/>
            <a:ext cx="3444280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Rule-based approach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95647" y="3256948"/>
            <a:ext cx="373713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57003" y="4573730"/>
            <a:ext cx="3397256" cy="228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u="sng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Experimental models</a:t>
            </a:r>
          </a:p>
          <a:p>
            <a:pPr algn="l">
              <a:lnSpc>
                <a:spcPts val="3600"/>
              </a:lnSpc>
            </a:pPr>
            <a:endParaRPr lang="en-US" sz="2400" u="sng">
              <a:solidFill>
                <a:srgbClr val="56687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Vader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Perspective API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Bert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27321" y="4573730"/>
            <a:ext cx="6270316" cy="265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u="sng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Singlish toxic dictionary</a:t>
            </a:r>
          </a:p>
          <a:p>
            <a:pPr algn="l">
              <a:lnSpc>
                <a:spcPts val="1499"/>
              </a:lnSpc>
            </a:pPr>
            <a:endParaRPr lang="en-US" sz="2400" u="sng">
              <a:solidFill>
                <a:srgbClr val="56687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Toxic comments in Singlish may not be detected</a:t>
            </a:r>
          </a:p>
          <a:p>
            <a:pPr algn="l">
              <a:lnSpc>
                <a:spcPts val="1499"/>
              </a:lnSpc>
            </a:pPr>
            <a:endParaRPr lang="en-US" sz="2400">
              <a:solidFill>
                <a:srgbClr val="56687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 Created a dictionary with a curated list of common toxic words in Singlish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22756" y="1286544"/>
            <a:ext cx="9680482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LLM METHODOLOGY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73976" y="8673273"/>
            <a:ext cx="10406460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Immediately flagged as toxic if a comment contains word in the dictionary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6008972" y="8753573"/>
            <a:ext cx="3284247" cy="328424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33175" y="2654919"/>
            <a:ext cx="9266403" cy="2326185"/>
            <a:chOff x="0" y="-76200"/>
            <a:chExt cx="12355205" cy="3101580"/>
          </a:xfrm>
        </p:grpSpPr>
        <p:grpSp>
          <p:nvGrpSpPr>
            <p:cNvPr id="8" name="Group 8"/>
            <p:cNvGrpSpPr/>
            <p:nvPr/>
          </p:nvGrpSpPr>
          <p:grpSpPr>
            <a:xfrm>
              <a:off x="4129614" y="106714"/>
              <a:ext cx="6449276" cy="2918666"/>
              <a:chOff x="0" y="0"/>
              <a:chExt cx="349169" cy="15801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49169" cy="158019"/>
              </a:xfrm>
              <a:custGeom>
                <a:avLst/>
                <a:gdLst/>
                <a:ahLst/>
                <a:cxnLst/>
                <a:rect l="l" t="t" r="r" b="b"/>
                <a:pathLst>
                  <a:path w="349169" h="158019">
                    <a:moveTo>
                      <a:pt x="0" y="0"/>
                    </a:moveTo>
                    <a:lnTo>
                      <a:pt x="349169" y="0"/>
                    </a:lnTo>
                    <a:lnTo>
                      <a:pt x="349169" y="158019"/>
                    </a:lnTo>
                    <a:lnTo>
                      <a:pt x="0" y="158019"/>
                    </a:lnTo>
                    <a:close/>
                  </a:path>
                </a:pathLst>
              </a:custGeom>
              <a:solidFill>
                <a:srgbClr val="DBE6FA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349169" cy="1961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 flipV="1">
              <a:off x="0" y="1566046"/>
              <a:ext cx="4129614" cy="0"/>
            </a:xfrm>
            <a:prstGeom prst="line">
              <a:avLst/>
            </a:prstGeom>
            <a:ln w="50800" cap="flat">
              <a:solidFill>
                <a:srgbClr val="566877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4136736" y="106714"/>
              <a:ext cx="6442153" cy="918853"/>
              <a:chOff x="0" y="0"/>
              <a:chExt cx="348783" cy="4974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48783" cy="49747"/>
              </a:xfrm>
              <a:custGeom>
                <a:avLst/>
                <a:gdLst/>
                <a:ahLst/>
                <a:cxnLst/>
                <a:rect l="l" t="t" r="r" b="b"/>
                <a:pathLst>
                  <a:path w="348783" h="49747">
                    <a:moveTo>
                      <a:pt x="0" y="0"/>
                    </a:moveTo>
                    <a:lnTo>
                      <a:pt x="348783" y="0"/>
                    </a:lnTo>
                    <a:lnTo>
                      <a:pt x="348783" y="49747"/>
                    </a:lnTo>
                    <a:lnTo>
                      <a:pt x="0" y="49747"/>
                    </a:lnTo>
                    <a:close/>
                  </a:path>
                </a:pathLst>
              </a:custGeom>
              <a:solidFill>
                <a:srgbClr val="C5D7F8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48783" cy="878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0909090" y="1339318"/>
              <a:ext cx="1446115" cy="1287042"/>
            </a:xfrm>
            <a:custGeom>
              <a:avLst/>
              <a:gdLst/>
              <a:ahLst/>
              <a:cxnLst/>
              <a:rect l="l" t="t" r="r" b="b"/>
              <a:pathLst>
                <a:path w="1446115" h="1287042">
                  <a:moveTo>
                    <a:pt x="0" y="0"/>
                  </a:moveTo>
                  <a:lnTo>
                    <a:pt x="1446115" y="0"/>
                  </a:lnTo>
                  <a:lnTo>
                    <a:pt x="1446115" y="1287042"/>
                  </a:lnTo>
                  <a:lnTo>
                    <a:pt x="0" y="1287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44714" y="-76200"/>
              <a:ext cx="2640185" cy="138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9"/>
                </a:lnSpc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Vader</a:t>
              </a:r>
            </a:p>
            <a:p>
              <a:pPr algn="l">
                <a:lnSpc>
                  <a:spcPts val="2849"/>
                </a:lnSpc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Perspective API</a:t>
              </a:r>
            </a:p>
            <a:p>
              <a:pPr algn="l">
                <a:lnSpc>
                  <a:spcPts val="2849"/>
                </a:lnSpc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Bert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459814" y="1236980"/>
              <a:ext cx="5899283" cy="138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5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Label again using pre-trained LLMs with rule-based approach on different thresholds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844539" y="341295"/>
              <a:ext cx="3045688" cy="4796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LLM labelling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30385" y="4981103"/>
            <a:ext cx="4836957" cy="4277197"/>
            <a:chOff x="0" y="0"/>
            <a:chExt cx="6449276" cy="570292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1587500"/>
              <a:ext cx="6449276" cy="4115429"/>
              <a:chOff x="0" y="0"/>
              <a:chExt cx="349169" cy="2228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49169" cy="222812"/>
              </a:xfrm>
              <a:custGeom>
                <a:avLst/>
                <a:gdLst/>
                <a:ahLst/>
                <a:cxnLst/>
                <a:rect l="l" t="t" r="r" b="b"/>
                <a:pathLst>
                  <a:path w="349169" h="222812">
                    <a:moveTo>
                      <a:pt x="0" y="0"/>
                    </a:moveTo>
                    <a:lnTo>
                      <a:pt x="349169" y="0"/>
                    </a:lnTo>
                    <a:lnTo>
                      <a:pt x="349169" y="222812"/>
                    </a:lnTo>
                    <a:lnTo>
                      <a:pt x="0" y="222812"/>
                    </a:lnTo>
                    <a:close/>
                  </a:path>
                </a:pathLst>
              </a:custGeom>
              <a:solidFill>
                <a:srgbClr val="DBE6FA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49169" cy="2609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1587500"/>
              <a:ext cx="6444690" cy="918853"/>
              <a:chOff x="0" y="0"/>
              <a:chExt cx="348920" cy="4974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48920" cy="49747"/>
              </a:xfrm>
              <a:custGeom>
                <a:avLst/>
                <a:gdLst/>
                <a:ahLst/>
                <a:cxnLst/>
                <a:rect l="l" t="t" r="r" b="b"/>
                <a:pathLst>
                  <a:path w="348920" h="49747">
                    <a:moveTo>
                      <a:pt x="0" y="0"/>
                    </a:moveTo>
                    <a:lnTo>
                      <a:pt x="348920" y="0"/>
                    </a:lnTo>
                    <a:lnTo>
                      <a:pt x="348920" y="49747"/>
                    </a:lnTo>
                    <a:lnTo>
                      <a:pt x="0" y="49747"/>
                    </a:lnTo>
                    <a:close/>
                  </a:path>
                </a:pathLst>
              </a:custGeom>
              <a:solidFill>
                <a:srgbClr val="C5D7F8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348920" cy="878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AutoShape 26"/>
            <p:cNvSpPr/>
            <p:nvPr/>
          </p:nvSpPr>
          <p:spPr>
            <a:xfrm flipH="1">
              <a:off x="3224638" y="0"/>
              <a:ext cx="0" cy="1587500"/>
            </a:xfrm>
            <a:prstGeom prst="line">
              <a:avLst/>
            </a:prstGeom>
            <a:ln w="50800" cap="flat">
              <a:solidFill>
                <a:srgbClr val="566877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30200" y="2823853"/>
              <a:ext cx="5899283" cy="2028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Recall as primary metric</a:t>
              </a:r>
            </a:p>
            <a:p>
              <a:pPr algn="l">
                <a:lnSpc>
                  <a:spcPts val="900"/>
                </a:lnSpc>
              </a:pPr>
              <a:endParaRPr lang="en-US" sz="18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Preferable to classify a non-toxic comment as toxic than mislabelling a toxic comment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01721" y="1842736"/>
              <a:ext cx="3645833" cy="481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Calculate Metric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12105" y="784186"/>
            <a:ext cx="16338991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WHICH LLM SHOULD WE CHOOSE?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720658" y="2792104"/>
            <a:ext cx="4912517" cy="2188999"/>
            <a:chOff x="0" y="0"/>
            <a:chExt cx="6550023" cy="291866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6550023" cy="2918666"/>
              <a:chOff x="0" y="0"/>
              <a:chExt cx="354623" cy="15801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623" cy="158019"/>
              </a:xfrm>
              <a:custGeom>
                <a:avLst/>
                <a:gdLst/>
                <a:ahLst/>
                <a:cxnLst/>
                <a:rect l="l" t="t" r="r" b="b"/>
                <a:pathLst>
                  <a:path w="354623" h="158019">
                    <a:moveTo>
                      <a:pt x="0" y="0"/>
                    </a:moveTo>
                    <a:lnTo>
                      <a:pt x="354623" y="0"/>
                    </a:lnTo>
                    <a:lnTo>
                      <a:pt x="354623" y="158019"/>
                    </a:lnTo>
                    <a:lnTo>
                      <a:pt x="0" y="158019"/>
                    </a:lnTo>
                    <a:close/>
                  </a:path>
                </a:pathLst>
              </a:custGeom>
              <a:solidFill>
                <a:srgbClr val="DBE6FA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623" cy="1961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6545437" cy="918853"/>
              <a:chOff x="0" y="0"/>
              <a:chExt cx="354375" cy="4974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54375" cy="49747"/>
              </a:xfrm>
              <a:custGeom>
                <a:avLst/>
                <a:gdLst/>
                <a:ahLst/>
                <a:cxnLst/>
                <a:rect l="l" t="t" r="r" b="b"/>
                <a:pathLst>
                  <a:path w="354375" h="49747">
                    <a:moveTo>
                      <a:pt x="0" y="0"/>
                    </a:moveTo>
                    <a:lnTo>
                      <a:pt x="354375" y="0"/>
                    </a:lnTo>
                    <a:lnTo>
                      <a:pt x="354375" y="49747"/>
                    </a:lnTo>
                    <a:lnTo>
                      <a:pt x="0" y="49747"/>
                    </a:lnTo>
                    <a:close/>
                  </a:path>
                </a:pathLst>
              </a:custGeom>
              <a:solidFill>
                <a:srgbClr val="C5D7F8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354375" cy="878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1063027"/>
              <a:ext cx="6224653" cy="1554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Randomly sampled 200 comments</a:t>
              </a:r>
            </a:p>
            <a:p>
              <a:pPr algn="l">
                <a:lnSpc>
                  <a:spcPts val="900"/>
                </a:lnSpc>
              </a:pPr>
              <a:endParaRPr lang="en-US" sz="18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Manually label according to our toxicity definition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70723" y="234581"/>
              <a:ext cx="4272795" cy="4812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Manual labelling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6171728"/>
            <a:ext cx="10730385" cy="4443046"/>
            <a:chOff x="0" y="0"/>
            <a:chExt cx="14307181" cy="5924061"/>
          </a:xfrm>
        </p:grpSpPr>
        <p:grpSp>
          <p:nvGrpSpPr>
            <p:cNvPr id="40" name="Group 40"/>
            <p:cNvGrpSpPr/>
            <p:nvPr/>
          </p:nvGrpSpPr>
          <p:grpSpPr>
            <a:xfrm>
              <a:off x="3728291" y="0"/>
              <a:ext cx="6449276" cy="4115429"/>
              <a:chOff x="0" y="0"/>
              <a:chExt cx="349169" cy="22281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49169" cy="222812"/>
              </a:xfrm>
              <a:custGeom>
                <a:avLst/>
                <a:gdLst/>
                <a:ahLst/>
                <a:cxnLst/>
                <a:rect l="l" t="t" r="r" b="b"/>
                <a:pathLst>
                  <a:path w="349169" h="222812">
                    <a:moveTo>
                      <a:pt x="0" y="0"/>
                    </a:moveTo>
                    <a:lnTo>
                      <a:pt x="349169" y="0"/>
                    </a:lnTo>
                    <a:lnTo>
                      <a:pt x="349169" y="222812"/>
                    </a:lnTo>
                    <a:lnTo>
                      <a:pt x="0" y="222812"/>
                    </a:lnTo>
                    <a:close/>
                  </a:path>
                </a:pathLst>
              </a:custGeom>
              <a:solidFill>
                <a:srgbClr val="DBE6FA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49169" cy="2609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28291" y="0"/>
              <a:ext cx="6444690" cy="918853"/>
              <a:chOff x="0" y="0"/>
              <a:chExt cx="348920" cy="4974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48920" cy="49747"/>
              </a:xfrm>
              <a:custGeom>
                <a:avLst/>
                <a:gdLst/>
                <a:ahLst/>
                <a:cxnLst/>
                <a:rect l="l" t="t" r="r" b="b"/>
                <a:pathLst>
                  <a:path w="348920" h="49747">
                    <a:moveTo>
                      <a:pt x="0" y="0"/>
                    </a:moveTo>
                    <a:lnTo>
                      <a:pt x="348920" y="0"/>
                    </a:lnTo>
                    <a:lnTo>
                      <a:pt x="348920" y="49747"/>
                    </a:lnTo>
                    <a:lnTo>
                      <a:pt x="0" y="49747"/>
                    </a:lnTo>
                    <a:close/>
                  </a:path>
                </a:pathLst>
              </a:custGeom>
              <a:solidFill>
                <a:srgbClr val="C5D7F8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348920" cy="878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 flipH="1">
              <a:off x="10177567" y="2057715"/>
              <a:ext cx="4129614" cy="0"/>
            </a:xfrm>
            <a:prstGeom prst="line">
              <a:avLst/>
            </a:prstGeom>
            <a:ln w="50800" cap="flat">
              <a:solidFill>
                <a:srgbClr val="566877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815416" y="1063027"/>
              <a:ext cx="6169693" cy="2655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Vader scores based on sentiment</a:t>
              </a:r>
            </a:p>
            <a:p>
              <a:pPr algn="l">
                <a:lnSpc>
                  <a:spcPts val="900"/>
                </a:lnSpc>
              </a:pPr>
              <a:endParaRPr lang="en-US" sz="18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Perspective has the highest recall but computationally expensive</a:t>
              </a:r>
            </a:p>
            <a:p>
              <a:pPr algn="l">
                <a:lnSpc>
                  <a:spcPts val="900"/>
                </a:lnSpc>
              </a:pPr>
              <a:endParaRPr lang="en-US" sz="18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410209" lvl="1" indent="-205104" algn="l">
                <a:lnSpc>
                  <a:spcPts val="2849"/>
                </a:lnSpc>
                <a:buFont typeface="Arial"/>
                <a:buChar char="•"/>
              </a:pPr>
              <a:r>
                <a:rPr lang="en-US" sz="1899" b="1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Unitary/toxic-bert</a:t>
              </a:r>
              <a:r>
                <a:rPr lang="en-US" sz="18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 was the next best, with threshold = 0.1</a:t>
              </a:r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3815416" y="2699196"/>
              <a:ext cx="6357565" cy="1201812"/>
              <a:chOff x="0" y="0"/>
              <a:chExt cx="1255815" cy="23739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255815" cy="237395"/>
              </a:xfrm>
              <a:custGeom>
                <a:avLst/>
                <a:gdLst/>
                <a:ahLst/>
                <a:cxnLst/>
                <a:rect l="l" t="t" r="r" b="b"/>
                <a:pathLst>
                  <a:path w="1255815" h="237395">
                    <a:moveTo>
                      <a:pt x="0" y="0"/>
                    </a:moveTo>
                    <a:lnTo>
                      <a:pt x="1255815" y="0"/>
                    </a:lnTo>
                    <a:lnTo>
                      <a:pt x="1255815" y="237395"/>
                    </a:lnTo>
                    <a:lnTo>
                      <a:pt x="0" y="23739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D2E44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255815" cy="2945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4817000" y="218761"/>
              <a:ext cx="3837204" cy="481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 selection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379442" y="3052875"/>
              <a:ext cx="1862931" cy="43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Final model</a:t>
              </a:r>
            </a:p>
          </p:txBody>
        </p:sp>
        <p:sp>
          <p:nvSpPr>
            <p:cNvPr id="53" name="Freeform 53"/>
            <p:cNvSpPr/>
            <p:nvPr/>
          </p:nvSpPr>
          <p:spPr>
            <a:xfrm>
              <a:off x="0" y="2273040"/>
              <a:ext cx="3345248" cy="3651021"/>
            </a:xfrm>
            <a:custGeom>
              <a:avLst/>
              <a:gdLst/>
              <a:ahLst/>
              <a:cxnLst/>
              <a:rect l="l" t="t" r="r" b="b"/>
              <a:pathLst>
                <a:path w="3345248" h="3651021">
                  <a:moveTo>
                    <a:pt x="0" y="0"/>
                  </a:moveTo>
                  <a:lnTo>
                    <a:pt x="3345248" y="0"/>
                  </a:lnTo>
                  <a:lnTo>
                    <a:pt x="3345248" y="3651021"/>
                  </a:lnTo>
                  <a:lnTo>
                    <a:pt x="0" y="3651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740323" y="3281241"/>
            <a:ext cx="6901368" cy="2628485"/>
            <a:chOff x="0" y="0"/>
            <a:chExt cx="498194" cy="189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94" cy="189744"/>
            </a:xfrm>
            <a:custGeom>
              <a:avLst/>
              <a:gdLst/>
              <a:ahLst/>
              <a:cxnLst/>
              <a:rect l="l" t="t" r="r" b="b"/>
              <a:pathLst>
                <a:path w="498194" h="189744">
                  <a:moveTo>
                    <a:pt x="89744" y="0"/>
                  </a:moveTo>
                  <a:lnTo>
                    <a:pt x="408450" y="0"/>
                  </a:lnTo>
                  <a:cubicBezTo>
                    <a:pt x="432252" y="0"/>
                    <a:pt x="455078" y="9455"/>
                    <a:pt x="471909" y="26285"/>
                  </a:cubicBezTo>
                  <a:cubicBezTo>
                    <a:pt x="488739" y="43115"/>
                    <a:pt x="498194" y="65942"/>
                    <a:pt x="498194" y="89744"/>
                  </a:cubicBezTo>
                  <a:lnTo>
                    <a:pt x="498194" y="100001"/>
                  </a:lnTo>
                  <a:cubicBezTo>
                    <a:pt x="498194" y="149565"/>
                    <a:pt x="458014" y="189744"/>
                    <a:pt x="408450" y="189744"/>
                  </a:cubicBezTo>
                  <a:lnTo>
                    <a:pt x="89744" y="189744"/>
                  </a:lnTo>
                  <a:cubicBezTo>
                    <a:pt x="40180" y="189744"/>
                    <a:pt x="0" y="149565"/>
                    <a:pt x="0" y="100001"/>
                  </a:cubicBezTo>
                  <a:lnTo>
                    <a:pt x="0" y="89744"/>
                  </a:lnTo>
                  <a:cubicBezTo>
                    <a:pt x="0" y="40180"/>
                    <a:pt x="40180" y="0"/>
                    <a:pt x="89744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98194" cy="24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34622" y="2757578"/>
            <a:ext cx="4990767" cy="829753"/>
            <a:chOff x="0" y="0"/>
            <a:chExt cx="360272" cy="59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272" cy="59898"/>
            </a:xfrm>
            <a:custGeom>
              <a:avLst/>
              <a:gdLst/>
              <a:ahLst/>
              <a:cxnLst/>
              <a:rect l="l" t="t" r="r" b="b"/>
              <a:pathLst>
                <a:path w="360272" h="59898">
                  <a:moveTo>
                    <a:pt x="29949" y="0"/>
                  </a:moveTo>
                  <a:lnTo>
                    <a:pt x="330323" y="0"/>
                  </a:lnTo>
                  <a:cubicBezTo>
                    <a:pt x="346863" y="0"/>
                    <a:pt x="360272" y="13409"/>
                    <a:pt x="360272" y="29949"/>
                  </a:cubicBezTo>
                  <a:lnTo>
                    <a:pt x="360272" y="29949"/>
                  </a:lnTo>
                  <a:cubicBezTo>
                    <a:pt x="360272" y="37892"/>
                    <a:pt x="357117" y="45510"/>
                    <a:pt x="351500" y="51126"/>
                  </a:cubicBezTo>
                  <a:cubicBezTo>
                    <a:pt x="345884" y="56743"/>
                    <a:pt x="338266" y="59898"/>
                    <a:pt x="330323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60272" cy="11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2277666" y="908069"/>
            <a:ext cx="1479113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dirty="0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LLM TECHNICAL ASSUMPTION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4407" y="2915279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PREPROCESSING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9044" y="3631554"/>
            <a:ext cx="6083927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The toxicity trend of comments with less than 8 words would not differ significantly with our current data selection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277666" y="7040826"/>
            <a:ext cx="7470347" cy="2084124"/>
            <a:chOff x="0" y="0"/>
            <a:chExt cx="539267" cy="1504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9267" cy="150448"/>
            </a:xfrm>
            <a:custGeom>
              <a:avLst/>
              <a:gdLst/>
              <a:ahLst/>
              <a:cxnLst/>
              <a:rect l="l" t="t" r="r" b="b"/>
              <a:pathLst>
                <a:path w="539267" h="150448">
                  <a:moveTo>
                    <a:pt x="75224" y="0"/>
                  </a:moveTo>
                  <a:lnTo>
                    <a:pt x="464043" y="0"/>
                  </a:lnTo>
                  <a:cubicBezTo>
                    <a:pt x="483994" y="0"/>
                    <a:pt x="503127" y="7925"/>
                    <a:pt x="517234" y="22033"/>
                  </a:cubicBezTo>
                  <a:cubicBezTo>
                    <a:pt x="531342" y="36140"/>
                    <a:pt x="539267" y="55273"/>
                    <a:pt x="539267" y="75224"/>
                  </a:cubicBezTo>
                  <a:lnTo>
                    <a:pt x="539267" y="75224"/>
                  </a:lnTo>
                  <a:cubicBezTo>
                    <a:pt x="539267" y="116769"/>
                    <a:pt x="505588" y="150448"/>
                    <a:pt x="464043" y="150448"/>
                  </a:cubicBezTo>
                  <a:lnTo>
                    <a:pt x="75224" y="150448"/>
                  </a:lnTo>
                  <a:cubicBezTo>
                    <a:pt x="55273" y="150448"/>
                    <a:pt x="36140" y="142523"/>
                    <a:pt x="22033" y="128415"/>
                  </a:cubicBezTo>
                  <a:cubicBezTo>
                    <a:pt x="7925" y="114308"/>
                    <a:pt x="0" y="95175"/>
                    <a:pt x="0" y="75224"/>
                  </a:cubicBezTo>
                  <a:lnTo>
                    <a:pt x="0" y="75224"/>
                  </a:lnTo>
                  <a:cubicBezTo>
                    <a:pt x="0" y="55273"/>
                    <a:pt x="7925" y="36140"/>
                    <a:pt x="22033" y="22033"/>
                  </a:cubicBezTo>
                  <a:cubicBezTo>
                    <a:pt x="36140" y="7925"/>
                    <a:pt x="55273" y="0"/>
                    <a:pt x="75224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39267" cy="207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71964" y="6477773"/>
            <a:ext cx="5336187" cy="829753"/>
            <a:chOff x="0" y="0"/>
            <a:chExt cx="385207" cy="59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5207" cy="59898"/>
            </a:xfrm>
            <a:custGeom>
              <a:avLst/>
              <a:gdLst/>
              <a:ahLst/>
              <a:cxnLst/>
              <a:rect l="l" t="t" r="r" b="b"/>
              <a:pathLst>
                <a:path w="385207" h="59898">
                  <a:moveTo>
                    <a:pt x="29949" y="0"/>
                  </a:moveTo>
                  <a:lnTo>
                    <a:pt x="355258" y="0"/>
                  </a:lnTo>
                  <a:cubicBezTo>
                    <a:pt x="371798" y="0"/>
                    <a:pt x="385207" y="13409"/>
                    <a:pt x="385207" y="29949"/>
                  </a:cubicBezTo>
                  <a:lnTo>
                    <a:pt x="385207" y="29949"/>
                  </a:lnTo>
                  <a:cubicBezTo>
                    <a:pt x="385207" y="46489"/>
                    <a:pt x="371798" y="59898"/>
                    <a:pt x="355258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85207" cy="11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21749" y="6635474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SAMPLING METHODOLOGY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1749" y="7356441"/>
            <a:ext cx="6457284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Sampled data for manual labelling is representative and contains a substantial amount of toxic comments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73658" y="4770975"/>
            <a:ext cx="6901368" cy="2484167"/>
            <a:chOff x="0" y="0"/>
            <a:chExt cx="498194" cy="1793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8194" cy="179326"/>
            </a:xfrm>
            <a:custGeom>
              <a:avLst/>
              <a:gdLst/>
              <a:ahLst/>
              <a:cxnLst/>
              <a:rect l="l" t="t" r="r" b="b"/>
              <a:pathLst>
                <a:path w="498194" h="179326">
                  <a:moveTo>
                    <a:pt x="89663" y="0"/>
                  </a:moveTo>
                  <a:lnTo>
                    <a:pt x="408531" y="0"/>
                  </a:lnTo>
                  <a:cubicBezTo>
                    <a:pt x="432311" y="0"/>
                    <a:pt x="455117" y="9447"/>
                    <a:pt x="471932" y="26262"/>
                  </a:cubicBezTo>
                  <a:cubicBezTo>
                    <a:pt x="488747" y="43077"/>
                    <a:pt x="498194" y="65883"/>
                    <a:pt x="498194" y="89663"/>
                  </a:cubicBezTo>
                  <a:lnTo>
                    <a:pt x="498194" y="89663"/>
                  </a:lnTo>
                  <a:cubicBezTo>
                    <a:pt x="498194" y="139183"/>
                    <a:pt x="458050" y="179326"/>
                    <a:pt x="408531" y="179326"/>
                  </a:cubicBezTo>
                  <a:lnTo>
                    <a:pt x="89663" y="179326"/>
                  </a:lnTo>
                  <a:cubicBezTo>
                    <a:pt x="65883" y="179326"/>
                    <a:pt x="43077" y="169880"/>
                    <a:pt x="26262" y="153065"/>
                  </a:cubicBezTo>
                  <a:cubicBezTo>
                    <a:pt x="9447" y="136249"/>
                    <a:pt x="0" y="113443"/>
                    <a:pt x="0" y="89663"/>
                  </a:cubicBezTo>
                  <a:lnTo>
                    <a:pt x="0" y="89663"/>
                  </a:lnTo>
                  <a:cubicBezTo>
                    <a:pt x="0" y="65883"/>
                    <a:pt x="9447" y="43077"/>
                    <a:pt x="26262" y="26262"/>
                  </a:cubicBezTo>
                  <a:cubicBezTo>
                    <a:pt x="43077" y="9447"/>
                    <a:pt x="65883" y="0"/>
                    <a:pt x="89663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498194" cy="23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321308" y="4128325"/>
            <a:ext cx="5692400" cy="829753"/>
            <a:chOff x="0" y="0"/>
            <a:chExt cx="410921" cy="598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0921" cy="59898"/>
            </a:xfrm>
            <a:custGeom>
              <a:avLst/>
              <a:gdLst/>
              <a:ahLst/>
              <a:cxnLst/>
              <a:rect l="l" t="t" r="r" b="b"/>
              <a:pathLst>
                <a:path w="410921" h="59898">
                  <a:moveTo>
                    <a:pt x="29949" y="0"/>
                  </a:moveTo>
                  <a:lnTo>
                    <a:pt x="380972" y="0"/>
                  </a:lnTo>
                  <a:cubicBezTo>
                    <a:pt x="388915" y="0"/>
                    <a:pt x="396533" y="3155"/>
                    <a:pt x="402149" y="8772"/>
                  </a:cubicBezTo>
                  <a:cubicBezTo>
                    <a:pt x="407766" y="14388"/>
                    <a:pt x="410921" y="22006"/>
                    <a:pt x="410921" y="29949"/>
                  </a:cubicBezTo>
                  <a:lnTo>
                    <a:pt x="410921" y="29949"/>
                  </a:lnTo>
                  <a:cubicBezTo>
                    <a:pt x="410921" y="46489"/>
                    <a:pt x="397513" y="59898"/>
                    <a:pt x="380972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10921" cy="11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651293" y="4305077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COMPARISON ACROSS TIME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17741" y="5086590"/>
            <a:ext cx="6083927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Variations in sub-topics selected across time would not introduce significant bias and alter the overarching toxicity trend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purple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682F0339-D685-497E-CB7D-C6C72CB30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3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6428251" y="1028700"/>
            <a:ext cx="831049" cy="830526"/>
          </a:xfrm>
          <a:custGeom>
            <a:avLst/>
            <a:gdLst/>
            <a:ahLst/>
            <a:cxnLst/>
            <a:rect l="l" t="t" r="r" b="b"/>
            <a:pathLst>
              <a:path w="831049" h="830526">
                <a:moveTo>
                  <a:pt x="0" y="0"/>
                </a:moveTo>
                <a:lnTo>
                  <a:pt x="831049" y="0"/>
                </a:lnTo>
                <a:lnTo>
                  <a:pt x="831049" y="830526"/>
                </a:lnTo>
                <a:lnTo>
                  <a:pt x="0" y="8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9395043" y="2626681"/>
            <a:ext cx="7833919" cy="5209556"/>
          </a:xfrm>
          <a:custGeom>
            <a:avLst/>
            <a:gdLst/>
            <a:ahLst/>
            <a:cxnLst/>
            <a:rect l="l" t="t" r="r" b="b"/>
            <a:pathLst>
              <a:path w="7833919" h="5209556">
                <a:moveTo>
                  <a:pt x="0" y="0"/>
                </a:moveTo>
                <a:lnTo>
                  <a:pt x="7833919" y="0"/>
                </a:lnTo>
                <a:lnTo>
                  <a:pt x="7833919" y="5209556"/>
                </a:lnTo>
                <a:lnTo>
                  <a:pt x="0" y="5209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5489827" y="2921418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9" y="0"/>
                </a:lnTo>
                <a:lnTo>
                  <a:pt x="394049" y="394048"/>
                </a:lnTo>
                <a:lnTo>
                  <a:pt x="0" y="394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028700" y="2626681"/>
            <a:ext cx="7833919" cy="5209556"/>
          </a:xfrm>
          <a:custGeom>
            <a:avLst/>
            <a:gdLst/>
            <a:ahLst/>
            <a:cxnLst/>
            <a:rect l="l" t="t" r="r" b="b"/>
            <a:pathLst>
              <a:path w="7833919" h="5209556">
                <a:moveTo>
                  <a:pt x="0" y="0"/>
                </a:moveTo>
                <a:lnTo>
                  <a:pt x="7833919" y="0"/>
                </a:lnTo>
                <a:lnTo>
                  <a:pt x="7833919" y="5209556"/>
                </a:lnTo>
                <a:lnTo>
                  <a:pt x="0" y="5209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741388" y="640400"/>
            <a:ext cx="14706005" cy="14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GRAPHICAL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3711" y="8068387"/>
            <a:ext cx="2603897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3B6D"/>
                </a:solidFill>
                <a:latin typeface="Poppins"/>
                <a:ea typeface="Poppins"/>
                <a:cs typeface="Poppins"/>
                <a:sym typeface="Poppins"/>
              </a:rPr>
              <a:t>Monthly 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7394" y="8068387"/>
            <a:ext cx="2309217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3B6D"/>
                </a:solidFill>
                <a:latin typeface="Poppins"/>
                <a:ea typeface="Poppins"/>
                <a:cs typeface="Poppins"/>
                <a:sym typeface="Poppins"/>
              </a:rPr>
              <a:t>Hourly Trend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1388" y="3370238"/>
            <a:ext cx="6974471" cy="4189825"/>
            <a:chOff x="0" y="0"/>
            <a:chExt cx="9299295" cy="5586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99295" cy="5586433"/>
            </a:xfrm>
            <a:custGeom>
              <a:avLst/>
              <a:gdLst/>
              <a:ahLst/>
              <a:cxnLst/>
              <a:rect l="l" t="t" r="r" b="b"/>
              <a:pathLst>
                <a:path w="9299295" h="5586433">
                  <a:moveTo>
                    <a:pt x="0" y="0"/>
                  </a:moveTo>
                  <a:lnTo>
                    <a:pt x="9299295" y="0"/>
                  </a:lnTo>
                  <a:lnTo>
                    <a:pt x="9299295" y="5586433"/>
                  </a:lnTo>
                  <a:lnTo>
                    <a:pt x="0" y="5586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4000"/>
              </a:blip>
              <a:stretch>
                <a:fillRect l="-10928" t="-7124" r="-2137" b="-18036"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5828244" y="2583227"/>
              <a:ext cx="0" cy="2695966"/>
            </a:xfrm>
            <a:prstGeom prst="line">
              <a:avLst/>
            </a:prstGeom>
            <a:ln w="50800" cap="flat">
              <a:solidFill>
                <a:srgbClr val="DD2E44">
                  <a:alpha val="38824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6879207" y="3989027"/>
              <a:ext cx="0" cy="1315567"/>
            </a:xfrm>
            <a:prstGeom prst="line">
              <a:avLst/>
            </a:prstGeom>
            <a:ln w="50800" cap="flat">
              <a:solidFill>
                <a:srgbClr val="DD2E44">
                  <a:alpha val="38824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6428251" y="1028700"/>
            <a:ext cx="831049" cy="830526"/>
          </a:xfrm>
          <a:custGeom>
            <a:avLst/>
            <a:gdLst/>
            <a:ahLst/>
            <a:cxnLst/>
            <a:rect l="l" t="t" r="r" b="b"/>
            <a:pathLst>
              <a:path w="831049" h="830526">
                <a:moveTo>
                  <a:pt x="0" y="0"/>
                </a:moveTo>
                <a:lnTo>
                  <a:pt x="831049" y="0"/>
                </a:lnTo>
                <a:lnTo>
                  <a:pt x="831049" y="830526"/>
                </a:lnTo>
                <a:lnTo>
                  <a:pt x="0" y="8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782882" y="2677454"/>
            <a:ext cx="8178161" cy="5438477"/>
          </a:xfrm>
          <a:custGeom>
            <a:avLst/>
            <a:gdLst/>
            <a:ahLst/>
            <a:cxnLst/>
            <a:rect l="l" t="t" r="r" b="b"/>
            <a:pathLst>
              <a:path w="8178161" h="5438477">
                <a:moveTo>
                  <a:pt x="0" y="0"/>
                </a:moveTo>
                <a:lnTo>
                  <a:pt x="8178161" y="0"/>
                </a:lnTo>
                <a:lnTo>
                  <a:pt x="8178161" y="5438477"/>
                </a:lnTo>
                <a:lnTo>
                  <a:pt x="0" y="54384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107882" y="8289514"/>
            <a:ext cx="466447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3B6D"/>
                </a:solidFill>
                <a:latin typeface="Poppins"/>
                <a:ea typeface="Poppins"/>
                <a:cs typeface="Poppins"/>
                <a:sym typeface="Poppins"/>
              </a:rPr>
              <a:t>Societal and Governance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93966" y="9191625"/>
            <a:ext cx="942171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 i="1">
                <a:solidFill>
                  <a:srgbClr val="003B6D"/>
                </a:solidFill>
                <a:latin typeface="Poppins Medium Italics"/>
                <a:ea typeface="Poppins Medium Italics"/>
                <a:cs typeface="Poppins Medium Italics"/>
                <a:sym typeface="Poppins Medium Italics"/>
              </a:rPr>
              <a:t>TOPICS FOR ANALYSIS: SG POLITICS, RELIGION, AND TRANSPORT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03742" y="8289514"/>
            <a:ext cx="2610842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3B6D"/>
                </a:solidFill>
                <a:latin typeface="Poppins"/>
                <a:ea typeface="Poppins"/>
                <a:cs typeface="Poppins"/>
                <a:sym typeface="Poppins"/>
              </a:rPr>
              <a:t>Entertainment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9313209" y="2678552"/>
            <a:ext cx="8191909" cy="5437380"/>
          </a:xfrm>
          <a:custGeom>
            <a:avLst/>
            <a:gdLst/>
            <a:ahLst/>
            <a:cxnLst/>
            <a:rect l="l" t="t" r="r" b="b"/>
            <a:pathLst>
              <a:path w="8191909" h="5437380">
                <a:moveTo>
                  <a:pt x="0" y="0"/>
                </a:moveTo>
                <a:lnTo>
                  <a:pt x="8191909" y="0"/>
                </a:lnTo>
                <a:lnTo>
                  <a:pt x="8191909" y="5437379"/>
                </a:lnTo>
                <a:lnTo>
                  <a:pt x="0" y="5437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741388" y="640400"/>
            <a:ext cx="14706005" cy="14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GRAPHICAL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5400000">
            <a:off x="2513294" y="8623333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>
            <a:off x="1028700" y="1954122"/>
            <a:ext cx="6378755" cy="63787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5892" y="1807586"/>
            <a:ext cx="8253408" cy="808347"/>
            <a:chOff x="0" y="0"/>
            <a:chExt cx="595794" cy="583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05892" y="3050100"/>
            <a:ext cx="8253408" cy="808347"/>
            <a:chOff x="0" y="0"/>
            <a:chExt cx="595794" cy="583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05892" y="4292613"/>
            <a:ext cx="8253408" cy="808347"/>
            <a:chOff x="0" y="0"/>
            <a:chExt cx="595794" cy="58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05892" y="5535126"/>
            <a:ext cx="8253408" cy="808347"/>
            <a:chOff x="0" y="0"/>
            <a:chExt cx="595794" cy="583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05892" y="6777639"/>
            <a:ext cx="8253408" cy="808347"/>
            <a:chOff x="0" y="0"/>
            <a:chExt cx="595794" cy="583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61030" y="1766898"/>
            <a:ext cx="889723" cy="88972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561030" y="3013395"/>
            <a:ext cx="889723" cy="88972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843776" y="554684"/>
            <a:ext cx="831049" cy="830526"/>
          </a:xfrm>
          <a:custGeom>
            <a:avLst/>
            <a:gdLst/>
            <a:ahLst/>
            <a:cxnLst/>
            <a:rect l="l" t="t" r="r" b="b"/>
            <a:pathLst>
              <a:path w="831049" h="830526">
                <a:moveTo>
                  <a:pt x="0" y="0"/>
                </a:moveTo>
                <a:lnTo>
                  <a:pt x="831048" y="0"/>
                </a:lnTo>
                <a:lnTo>
                  <a:pt x="831048" y="830527"/>
                </a:lnTo>
                <a:lnTo>
                  <a:pt x="0" y="83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-1165940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1" name="TextBox 31"/>
          <p:cNvSpPr txBox="1"/>
          <p:nvPr/>
        </p:nvSpPr>
        <p:spPr>
          <a:xfrm>
            <a:off x="1391848" y="3833951"/>
            <a:ext cx="5652460" cy="251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FFFFFF"/>
                </a:solidFill>
                <a:latin typeface="Thicker Bold"/>
                <a:ea typeface="Thicker Bold"/>
                <a:cs typeface="Thicker Bold"/>
                <a:sym typeface="Thicker Bold"/>
              </a:rPr>
              <a:t>TABLE OF CONTENTS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561030" y="4259892"/>
            <a:ext cx="889723" cy="88972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561030" y="5506389"/>
            <a:ext cx="889723" cy="88972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561030" y="6752886"/>
            <a:ext cx="889723" cy="88972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702363" y="1983143"/>
            <a:ext cx="607058" cy="45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702363" y="3229640"/>
            <a:ext cx="607058" cy="45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702363" y="4476137"/>
            <a:ext cx="607058" cy="45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702363" y="5722635"/>
            <a:ext cx="607058" cy="45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02363" y="6969132"/>
            <a:ext cx="607058" cy="45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06065" y="2011310"/>
            <a:ext cx="621519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706065" y="3263028"/>
            <a:ext cx="75532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Overview of Project Workflow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06065" y="4509492"/>
            <a:ext cx="7968759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Natural Language Processing (NLP) Methodology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706065" y="5766462"/>
            <a:ext cx="693247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Large Language Model (LLM) Methodology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706065" y="7018179"/>
            <a:ext cx="75532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Key Insights and Recommmendations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9005892" y="8011642"/>
            <a:ext cx="8253408" cy="808347"/>
            <a:chOff x="0" y="0"/>
            <a:chExt cx="595794" cy="5835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5794" cy="58353"/>
            </a:xfrm>
            <a:custGeom>
              <a:avLst/>
              <a:gdLst/>
              <a:ahLst/>
              <a:cxnLst/>
              <a:rect l="l" t="t" r="r" b="b"/>
              <a:pathLst>
                <a:path w="595794" h="58353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561030" y="7986889"/>
            <a:ext cx="889723" cy="889723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8702363" y="8203134"/>
            <a:ext cx="60705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06065" y="8252182"/>
            <a:ext cx="75532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Frontend Demo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6" name="Group 6"/>
          <p:cNvGrpSpPr/>
          <p:nvPr/>
        </p:nvGrpSpPr>
        <p:grpSpPr>
          <a:xfrm>
            <a:off x="1150507" y="7667556"/>
            <a:ext cx="6221900" cy="1652522"/>
            <a:chOff x="0" y="0"/>
            <a:chExt cx="1638690" cy="4352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8690" cy="435232"/>
            </a:xfrm>
            <a:custGeom>
              <a:avLst/>
              <a:gdLst/>
              <a:ahLst/>
              <a:cxnLst/>
              <a:rect l="l" t="t" r="r" b="b"/>
              <a:pathLst>
                <a:path w="1638690" h="435232">
                  <a:moveTo>
                    <a:pt x="63459" y="0"/>
                  </a:moveTo>
                  <a:lnTo>
                    <a:pt x="1575230" y="0"/>
                  </a:lnTo>
                  <a:cubicBezTo>
                    <a:pt x="1610278" y="0"/>
                    <a:pt x="1638690" y="28412"/>
                    <a:pt x="1638690" y="63459"/>
                  </a:cubicBezTo>
                  <a:lnTo>
                    <a:pt x="1638690" y="371773"/>
                  </a:lnTo>
                  <a:cubicBezTo>
                    <a:pt x="1638690" y="388603"/>
                    <a:pt x="1632004" y="404744"/>
                    <a:pt x="1620103" y="416645"/>
                  </a:cubicBezTo>
                  <a:cubicBezTo>
                    <a:pt x="1608202" y="428546"/>
                    <a:pt x="1592061" y="435232"/>
                    <a:pt x="1575230" y="435232"/>
                  </a:cubicBezTo>
                  <a:lnTo>
                    <a:pt x="63459" y="435232"/>
                  </a:lnTo>
                  <a:cubicBezTo>
                    <a:pt x="28412" y="435232"/>
                    <a:pt x="0" y="406820"/>
                    <a:pt x="0" y="371773"/>
                  </a:cubicBezTo>
                  <a:lnTo>
                    <a:pt x="0" y="63459"/>
                  </a:lnTo>
                  <a:cubicBezTo>
                    <a:pt x="0" y="46629"/>
                    <a:pt x="6686" y="30488"/>
                    <a:pt x="18587" y="18587"/>
                  </a:cubicBezTo>
                  <a:cubicBezTo>
                    <a:pt x="30488" y="6686"/>
                    <a:pt x="46629" y="0"/>
                    <a:pt x="63459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38690" cy="49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Moderate variability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Moderate level of toxic commentary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On the rise over the recent year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1917850"/>
            <a:ext cx="7893495" cy="1820328"/>
            <a:chOff x="0" y="0"/>
            <a:chExt cx="2078945" cy="4794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8945" cy="479428"/>
            </a:xfrm>
            <a:custGeom>
              <a:avLst/>
              <a:gdLst/>
              <a:ahLst/>
              <a:cxnLst/>
              <a:rect l="l" t="t" r="r" b="b"/>
              <a:pathLst>
                <a:path w="2078945" h="479428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9407"/>
                  </a:lnTo>
                  <a:cubicBezTo>
                    <a:pt x="2078945" y="457033"/>
                    <a:pt x="2056550" y="479428"/>
                    <a:pt x="2028925" y="479428"/>
                  </a:cubicBezTo>
                  <a:lnTo>
                    <a:pt x="50021" y="479428"/>
                  </a:lnTo>
                  <a:cubicBezTo>
                    <a:pt x="22395" y="479428"/>
                    <a:pt x="0" y="457033"/>
                    <a:pt x="0" y="429407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2078945" cy="58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20938" y="1645258"/>
            <a:ext cx="4739619" cy="545185"/>
            <a:chOff x="0" y="0"/>
            <a:chExt cx="1248295" cy="1435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Notable peak in second half of 2021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16363" y="2356324"/>
            <a:ext cx="7514147" cy="4996908"/>
          </a:xfrm>
          <a:custGeom>
            <a:avLst/>
            <a:gdLst/>
            <a:ahLst/>
            <a:cxnLst/>
            <a:rect l="l" t="t" r="r" b="b"/>
            <a:pathLst>
              <a:path w="7514147" h="4996908">
                <a:moveTo>
                  <a:pt x="0" y="0"/>
                </a:moveTo>
                <a:lnTo>
                  <a:pt x="7514147" y="0"/>
                </a:lnTo>
                <a:lnTo>
                  <a:pt x="7514147" y="4996907"/>
                </a:lnTo>
                <a:lnTo>
                  <a:pt x="0" y="4996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Freeform 16"/>
          <p:cNvSpPr/>
          <p:nvPr/>
        </p:nvSpPr>
        <p:spPr>
          <a:xfrm>
            <a:off x="816363" y="2356324"/>
            <a:ext cx="7510180" cy="4994270"/>
          </a:xfrm>
          <a:custGeom>
            <a:avLst/>
            <a:gdLst/>
            <a:ahLst/>
            <a:cxnLst/>
            <a:rect l="l" t="t" r="r" b="b"/>
            <a:pathLst>
              <a:path w="7510180" h="4994270">
                <a:moveTo>
                  <a:pt x="0" y="0"/>
                </a:moveTo>
                <a:lnTo>
                  <a:pt x="7510180" y="0"/>
                </a:lnTo>
                <a:lnTo>
                  <a:pt x="7510180" y="4994269"/>
                </a:lnTo>
                <a:lnTo>
                  <a:pt x="0" y="4994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7" name="Group 17"/>
          <p:cNvGrpSpPr/>
          <p:nvPr/>
        </p:nvGrpSpPr>
        <p:grpSpPr>
          <a:xfrm>
            <a:off x="9144000" y="4484227"/>
            <a:ext cx="7893495" cy="2174673"/>
            <a:chOff x="0" y="0"/>
            <a:chExt cx="2078945" cy="5727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78945" cy="572753"/>
            </a:xfrm>
            <a:custGeom>
              <a:avLst/>
              <a:gdLst/>
              <a:ahLst/>
              <a:cxnLst/>
              <a:rect l="l" t="t" r="r" b="b"/>
              <a:pathLst>
                <a:path w="2078945" h="572753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522733"/>
                  </a:lnTo>
                  <a:cubicBezTo>
                    <a:pt x="2078945" y="550358"/>
                    <a:pt x="2056550" y="572753"/>
                    <a:pt x="2028925" y="572753"/>
                  </a:cubicBezTo>
                  <a:lnTo>
                    <a:pt x="50021" y="572753"/>
                  </a:lnTo>
                  <a:cubicBezTo>
                    <a:pt x="22395" y="572753"/>
                    <a:pt x="0" y="550358"/>
                    <a:pt x="0" y="522733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078945" cy="677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20938" y="4211635"/>
            <a:ext cx="4739619" cy="545185"/>
            <a:chOff x="0" y="0"/>
            <a:chExt cx="1248295" cy="1435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Notable peak in early 2023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7350593"/>
            <a:ext cx="7893495" cy="1820328"/>
            <a:chOff x="0" y="0"/>
            <a:chExt cx="2078945" cy="479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78945" cy="479428"/>
            </a:xfrm>
            <a:custGeom>
              <a:avLst/>
              <a:gdLst/>
              <a:ahLst/>
              <a:cxnLst/>
              <a:rect l="l" t="t" r="r" b="b"/>
              <a:pathLst>
                <a:path w="2078945" h="479428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9407"/>
                  </a:lnTo>
                  <a:cubicBezTo>
                    <a:pt x="2078945" y="457033"/>
                    <a:pt x="2056550" y="479428"/>
                    <a:pt x="2028925" y="479428"/>
                  </a:cubicBezTo>
                  <a:lnTo>
                    <a:pt x="50021" y="479428"/>
                  </a:lnTo>
                  <a:cubicBezTo>
                    <a:pt x="22395" y="479428"/>
                    <a:pt x="0" y="457033"/>
                    <a:pt x="0" y="429407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078945" cy="58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20938" y="7078001"/>
            <a:ext cx="4739619" cy="545185"/>
            <a:chOff x="0" y="0"/>
            <a:chExt cx="1248295" cy="1435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General Increase and spikes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3800587" y="4230053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9" y="0"/>
                </a:lnTo>
                <a:lnTo>
                  <a:pt x="394049" y="394049"/>
                </a:lnTo>
                <a:lnTo>
                  <a:pt x="0" y="394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6096796" y="3605539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9" y="0"/>
                </a:lnTo>
                <a:lnTo>
                  <a:pt x="394049" y="394049"/>
                </a:lnTo>
                <a:lnTo>
                  <a:pt x="0" y="394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1" name="TextBox 31"/>
          <p:cNvSpPr txBox="1"/>
          <p:nvPr/>
        </p:nvSpPr>
        <p:spPr>
          <a:xfrm>
            <a:off x="614610" y="631987"/>
            <a:ext cx="14787311" cy="14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SG-POLITICS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62926" y="2371553"/>
            <a:ext cx="7255643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Lying incident involving Workers’ Party MP Raeesah Khan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Critical discussion on WP’s party credibility, political transparency and ethical standards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62926" y="4966370"/>
            <a:ext cx="7255643" cy="13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High-profile extramarital affairs among political figure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Ridout Road property rental controversy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Increase public skepticism and criticism toward both ruling and opposition parties.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62926" y="7832736"/>
            <a:ext cx="7255643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General disgruntlement toward the PAP alleged gerrymandering practices and ineffective policies following 2020 general election’s result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6" name="Group 6"/>
          <p:cNvGrpSpPr/>
          <p:nvPr/>
        </p:nvGrpSpPr>
        <p:grpSpPr>
          <a:xfrm>
            <a:off x="1150507" y="7667556"/>
            <a:ext cx="6221900" cy="1652522"/>
            <a:chOff x="0" y="0"/>
            <a:chExt cx="1638690" cy="4352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8690" cy="435232"/>
            </a:xfrm>
            <a:custGeom>
              <a:avLst/>
              <a:gdLst/>
              <a:ahLst/>
              <a:cxnLst/>
              <a:rect l="l" t="t" r="r" b="b"/>
              <a:pathLst>
                <a:path w="1638690" h="435232">
                  <a:moveTo>
                    <a:pt x="63459" y="0"/>
                  </a:moveTo>
                  <a:lnTo>
                    <a:pt x="1575230" y="0"/>
                  </a:lnTo>
                  <a:cubicBezTo>
                    <a:pt x="1610278" y="0"/>
                    <a:pt x="1638690" y="28412"/>
                    <a:pt x="1638690" y="63459"/>
                  </a:cubicBezTo>
                  <a:lnTo>
                    <a:pt x="1638690" y="371773"/>
                  </a:lnTo>
                  <a:cubicBezTo>
                    <a:pt x="1638690" y="388603"/>
                    <a:pt x="1632004" y="404744"/>
                    <a:pt x="1620103" y="416645"/>
                  </a:cubicBezTo>
                  <a:cubicBezTo>
                    <a:pt x="1608202" y="428546"/>
                    <a:pt x="1592061" y="435232"/>
                    <a:pt x="1575230" y="435232"/>
                  </a:cubicBezTo>
                  <a:lnTo>
                    <a:pt x="63459" y="435232"/>
                  </a:lnTo>
                  <a:cubicBezTo>
                    <a:pt x="28412" y="435232"/>
                    <a:pt x="0" y="406820"/>
                    <a:pt x="0" y="371773"/>
                  </a:cubicBezTo>
                  <a:lnTo>
                    <a:pt x="0" y="63459"/>
                  </a:lnTo>
                  <a:cubicBezTo>
                    <a:pt x="0" y="46629"/>
                    <a:pt x="6686" y="30488"/>
                    <a:pt x="18587" y="18587"/>
                  </a:cubicBezTo>
                  <a:cubicBezTo>
                    <a:pt x="30488" y="6686"/>
                    <a:pt x="46629" y="0"/>
                    <a:pt x="63459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38690" cy="49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High variability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High level of toxic commentary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On the rise over the recent year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1917850"/>
            <a:ext cx="7893495" cy="1820328"/>
            <a:chOff x="0" y="0"/>
            <a:chExt cx="2078945" cy="4794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8945" cy="479428"/>
            </a:xfrm>
            <a:custGeom>
              <a:avLst/>
              <a:gdLst/>
              <a:ahLst/>
              <a:cxnLst/>
              <a:rect l="l" t="t" r="r" b="b"/>
              <a:pathLst>
                <a:path w="2078945" h="479428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9407"/>
                  </a:lnTo>
                  <a:cubicBezTo>
                    <a:pt x="2078945" y="457033"/>
                    <a:pt x="2056550" y="479428"/>
                    <a:pt x="2028925" y="479428"/>
                  </a:cubicBezTo>
                  <a:lnTo>
                    <a:pt x="50021" y="479428"/>
                  </a:lnTo>
                  <a:cubicBezTo>
                    <a:pt x="22395" y="479428"/>
                    <a:pt x="0" y="457033"/>
                    <a:pt x="0" y="429407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2078945" cy="58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20938" y="1645258"/>
            <a:ext cx="4739619" cy="545185"/>
            <a:chOff x="0" y="0"/>
            <a:chExt cx="1248295" cy="1435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Notable peak in second half of 2020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16363" y="2356324"/>
            <a:ext cx="7514147" cy="4996908"/>
          </a:xfrm>
          <a:custGeom>
            <a:avLst/>
            <a:gdLst/>
            <a:ahLst/>
            <a:cxnLst/>
            <a:rect l="l" t="t" r="r" b="b"/>
            <a:pathLst>
              <a:path w="7514147" h="4996908">
                <a:moveTo>
                  <a:pt x="0" y="0"/>
                </a:moveTo>
                <a:lnTo>
                  <a:pt x="7514147" y="0"/>
                </a:lnTo>
                <a:lnTo>
                  <a:pt x="7514147" y="4996907"/>
                </a:lnTo>
                <a:lnTo>
                  <a:pt x="0" y="4996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Freeform 16"/>
          <p:cNvSpPr/>
          <p:nvPr/>
        </p:nvSpPr>
        <p:spPr>
          <a:xfrm>
            <a:off x="816363" y="2356324"/>
            <a:ext cx="7506284" cy="4991679"/>
          </a:xfrm>
          <a:custGeom>
            <a:avLst/>
            <a:gdLst/>
            <a:ahLst/>
            <a:cxnLst/>
            <a:rect l="l" t="t" r="r" b="b"/>
            <a:pathLst>
              <a:path w="7506284" h="4991679">
                <a:moveTo>
                  <a:pt x="0" y="0"/>
                </a:moveTo>
                <a:lnTo>
                  <a:pt x="7506284" y="0"/>
                </a:lnTo>
                <a:lnTo>
                  <a:pt x="7506284" y="4991678"/>
                </a:lnTo>
                <a:lnTo>
                  <a:pt x="0" y="499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7" name="Group 17"/>
          <p:cNvGrpSpPr/>
          <p:nvPr/>
        </p:nvGrpSpPr>
        <p:grpSpPr>
          <a:xfrm>
            <a:off x="9144000" y="4450873"/>
            <a:ext cx="7893495" cy="1875694"/>
            <a:chOff x="0" y="0"/>
            <a:chExt cx="2078945" cy="4940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78945" cy="494010"/>
            </a:xfrm>
            <a:custGeom>
              <a:avLst/>
              <a:gdLst/>
              <a:ahLst/>
              <a:cxnLst/>
              <a:rect l="l" t="t" r="r" b="b"/>
              <a:pathLst>
                <a:path w="2078945" h="494010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43989"/>
                  </a:lnTo>
                  <a:cubicBezTo>
                    <a:pt x="2078945" y="471615"/>
                    <a:pt x="2056550" y="494010"/>
                    <a:pt x="2028925" y="494010"/>
                  </a:cubicBezTo>
                  <a:lnTo>
                    <a:pt x="50021" y="494010"/>
                  </a:lnTo>
                  <a:cubicBezTo>
                    <a:pt x="22395" y="494010"/>
                    <a:pt x="0" y="471615"/>
                    <a:pt x="0" y="443989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078945" cy="598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20938" y="4211635"/>
            <a:ext cx="4739619" cy="545185"/>
            <a:chOff x="0" y="0"/>
            <a:chExt cx="1248295" cy="1435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Notable peaks in early 2023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7075410"/>
            <a:ext cx="7893495" cy="1820328"/>
            <a:chOff x="0" y="0"/>
            <a:chExt cx="2078945" cy="4794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78945" cy="479428"/>
            </a:xfrm>
            <a:custGeom>
              <a:avLst/>
              <a:gdLst/>
              <a:ahLst/>
              <a:cxnLst/>
              <a:rect l="l" t="t" r="r" b="b"/>
              <a:pathLst>
                <a:path w="2078945" h="479428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9407"/>
                  </a:lnTo>
                  <a:cubicBezTo>
                    <a:pt x="2078945" y="457033"/>
                    <a:pt x="2056550" y="479428"/>
                    <a:pt x="2028925" y="479428"/>
                  </a:cubicBezTo>
                  <a:lnTo>
                    <a:pt x="50021" y="479428"/>
                  </a:lnTo>
                  <a:cubicBezTo>
                    <a:pt x="22395" y="479428"/>
                    <a:pt x="0" y="457033"/>
                    <a:pt x="0" y="429407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078945" cy="58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20938" y="6802817"/>
            <a:ext cx="4739619" cy="545185"/>
            <a:chOff x="0" y="0"/>
            <a:chExt cx="1248295" cy="1435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8295" cy="143588"/>
            </a:xfrm>
            <a:custGeom>
              <a:avLst/>
              <a:gdLst/>
              <a:ahLst/>
              <a:cxnLst/>
              <a:rect l="l" t="t" r="r" b="b"/>
              <a:pathLst>
                <a:path w="1248295" h="143588">
                  <a:moveTo>
                    <a:pt x="71794" y="0"/>
                  </a:moveTo>
                  <a:lnTo>
                    <a:pt x="1176501" y="0"/>
                  </a:lnTo>
                  <a:cubicBezTo>
                    <a:pt x="1216151" y="0"/>
                    <a:pt x="1248295" y="32143"/>
                    <a:pt x="1248295" y="71794"/>
                  </a:cubicBezTo>
                  <a:lnTo>
                    <a:pt x="1248295" y="71794"/>
                  </a:lnTo>
                  <a:cubicBezTo>
                    <a:pt x="1248295" y="111445"/>
                    <a:pt x="1216151" y="143588"/>
                    <a:pt x="117650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24829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General Increase and spikes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201389" y="3116869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8" y="0"/>
                </a:lnTo>
                <a:lnTo>
                  <a:pt x="394048" y="394048"/>
                </a:lnTo>
                <a:lnTo>
                  <a:pt x="0" y="394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6117907" y="2621465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9" y="0"/>
                </a:lnTo>
                <a:lnTo>
                  <a:pt x="394049" y="394049"/>
                </a:lnTo>
                <a:lnTo>
                  <a:pt x="0" y="394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1" name="Freeform 31"/>
          <p:cNvSpPr/>
          <p:nvPr/>
        </p:nvSpPr>
        <p:spPr>
          <a:xfrm>
            <a:off x="5517324" y="3026550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8" y="0"/>
                </a:lnTo>
                <a:lnTo>
                  <a:pt x="394048" y="394048"/>
                </a:lnTo>
                <a:lnTo>
                  <a:pt x="0" y="394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2" name="TextBox 32"/>
          <p:cNvSpPr txBox="1"/>
          <p:nvPr/>
        </p:nvSpPr>
        <p:spPr>
          <a:xfrm>
            <a:off x="614610" y="631987"/>
            <a:ext cx="14787311" cy="14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RELIGION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62926" y="2400128"/>
            <a:ext cx="7255643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Controversies around Pastor Pauline Ong at the Free Community Church (FCC) and Pastor Miak Siew, the first ordained openly gay minister in the country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62926" y="4966370"/>
            <a:ext cx="7255643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Debates following the repeal of Section 377A in January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Ministry of Home Affairs’ emphasis on religious harmony in March 2023 also fueled conversations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62926" y="7557552"/>
            <a:ext cx="7255643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Discourse on Christianity, Islam, and their practices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Debates between atheists and non-atheists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Christian perspectives on LGBTQ+ issues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6" name="Group 6"/>
          <p:cNvGrpSpPr/>
          <p:nvPr/>
        </p:nvGrpSpPr>
        <p:grpSpPr>
          <a:xfrm>
            <a:off x="1150507" y="7667556"/>
            <a:ext cx="6221900" cy="1652522"/>
            <a:chOff x="0" y="0"/>
            <a:chExt cx="1638690" cy="4352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8690" cy="435232"/>
            </a:xfrm>
            <a:custGeom>
              <a:avLst/>
              <a:gdLst/>
              <a:ahLst/>
              <a:cxnLst/>
              <a:rect l="l" t="t" r="r" b="b"/>
              <a:pathLst>
                <a:path w="1638690" h="435232">
                  <a:moveTo>
                    <a:pt x="63459" y="0"/>
                  </a:moveTo>
                  <a:lnTo>
                    <a:pt x="1575230" y="0"/>
                  </a:lnTo>
                  <a:cubicBezTo>
                    <a:pt x="1610278" y="0"/>
                    <a:pt x="1638690" y="28412"/>
                    <a:pt x="1638690" y="63459"/>
                  </a:cubicBezTo>
                  <a:lnTo>
                    <a:pt x="1638690" y="371773"/>
                  </a:lnTo>
                  <a:cubicBezTo>
                    <a:pt x="1638690" y="388603"/>
                    <a:pt x="1632004" y="404744"/>
                    <a:pt x="1620103" y="416645"/>
                  </a:cubicBezTo>
                  <a:cubicBezTo>
                    <a:pt x="1608202" y="428546"/>
                    <a:pt x="1592061" y="435232"/>
                    <a:pt x="1575230" y="435232"/>
                  </a:cubicBezTo>
                  <a:lnTo>
                    <a:pt x="63459" y="435232"/>
                  </a:lnTo>
                  <a:cubicBezTo>
                    <a:pt x="28412" y="435232"/>
                    <a:pt x="0" y="406820"/>
                    <a:pt x="0" y="371773"/>
                  </a:cubicBezTo>
                  <a:lnTo>
                    <a:pt x="0" y="63459"/>
                  </a:lnTo>
                  <a:cubicBezTo>
                    <a:pt x="0" y="46629"/>
                    <a:pt x="6686" y="30488"/>
                    <a:pt x="18587" y="18587"/>
                  </a:cubicBezTo>
                  <a:cubicBezTo>
                    <a:pt x="30488" y="6686"/>
                    <a:pt x="46629" y="0"/>
                    <a:pt x="63459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38690" cy="492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Significant variability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Moderate level of toxic commentary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On the rise over the recent year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2145774"/>
            <a:ext cx="7893495" cy="1812330"/>
            <a:chOff x="0" y="0"/>
            <a:chExt cx="2078945" cy="477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8945" cy="477321"/>
            </a:xfrm>
            <a:custGeom>
              <a:avLst/>
              <a:gdLst/>
              <a:ahLst/>
              <a:cxnLst/>
              <a:rect l="l" t="t" r="r" b="b"/>
              <a:pathLst>
                <a:path w="2078945" h="477321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7301"/>
                  </a:lnTo>
                  <a:cubicBezTo>
                    <a:pt x="2078945" y="454926"/>
                    <a:pt x="2056550" y="477321"/>
                    <a:pt x="2028925" y="477321"/>
                  </a:cubicBezTo>
                  <a:lnTo>
                    <a:pt x="50021" y="477321"/>
                  </a:lnTo>
                  <a:cubicBezTo>
                    <a:pt x="22395" y="477321"/>
                    <a:pt x="0" y="454926"/>
                    <a:pt x="0" y="427301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2078945" cy="582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53477" y="1873181"/>
            <a:ext cx="4274541" cy="545185"/>
            <a:chOff x="0" y="0"/>
            <a:chExt cx="1125805" cy="1435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5805" cy="143588"/>
            </a:xfrm>
            <a:custGeom>
              <a:avLst/>
              <a:gdLst/>
              <a:ahLst/>
              <a:cxnLst/>
              <a:rect l="l" t="t" r="r" b="b"/>
              <a:pathLst>
                <a:path w="1125805" h="143588">
                  <a:moveTo>
                    <a:pt x="71794" y="0"/>
                  </a:moveTo>
                  <a:lnTo>
                    <a:pt x="1054011" y="0"/>
                  </a:lnTo>
                  <a:cubicBezTo>
                    <a:pt x="1093662" y="0"/>
                    <a:pt x="1125805" y="32143"/>
                    <a:pt x="1125805" y="71794"/>
                  </a:cubicBezTo>
                  <a:lnTo>
                    <a:pt x="1125805" y="71794"/>
                  </a:lnTo>
                  <a:cubicBezTo>
                    <a:pt x="1125805" y="111445"/>
                    <a:pt x="1093662" y="143588"/>
                    <a:pt x="1054011" y="143588"/>
                  </a:cubicBezTo>
                  <a:lnTo>
                    <a:pt x="71794" y="143588"/>
                  </a:lnTo>
                  <a:cubicBezTo>
                    <a:pt x="32143" y="143588"/>
                    <a:pt x="0" y="111445"/>
                    <a:pt x="0" y="71794"/>
                  </a:cubicBezTo>
                  <a:lnTo>
                    <a:pt x="0" y="71794"/>
                  </a:lnTo>
                  <a:cubicBezTo>
                    <a:pt x="0" y="32143"/>
                    <a:pt x="32143" y="0"/>
                    <a:pt x="71794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25805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Initial Peak in 2020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4674164"/>
            <a:ext cx="7893495" cy="1789294"/>
            <a:chOff x="0" y="0"/>
            <a:chExt cx="2078945" cy="4712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78945" cy="471254"/>
            </a:xfrm>
            <a:custGeom>
              <a:avLst/>
              <a:gdLst/>
              <a:ahLst/>
              <a:cxnLst/>
              <a:rect l="l" t="t" r="r" b="b"/>
              <a:pathLst>
                <a:path w="2078945" h="471254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21234"/>
                  </a:lnTo>
                  <a:cubicBezTo>
                    <a:pt x="2078945" y="448859"/>
                    <a:pt x="2056550" y="471254"/>
                    <a:pt x="2028925" y="471254"/>
                  </a:cubicBezTo>
                  <a:lnTo>
                    <a:pt x="50021" y="471254"/>
                  </a:lnTo>
                  <a:cubicBezTo>
                    <a:pt x="22395" y="471254"/>
                    <a:pt x="0" y="448859"/>
                    <a:pt x="0" y="421234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2078945" cy="576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26479" y="4401571"/>
            <a:ext cx="6081348" cy="545185"/>
            <a:chOff x="0" y="0"/>
            <a:chExt cx="1601672" cy="1435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1672" cy="143588"/>
            </a:xfrm>
            <a:custGeom>
              <a:avLst/>
              <a:gdLst/>
              <a:ahLst/>
              <a:cxnLst/>
              <a:rect l="l" t="t" r="r" b="b"/>
              <a:pathLst>
                <a:path w="1601672" h="143588">
                  <a:moveTo>
                    <a:pt x="64926" y="0"/>
                  </a:moveTo>
                  <a:lnTo>
                    <a:pt x="1536746" y="0"/>
                  </a:lnTo>
                  <a:cubicBezTo>
                    <a:pt x="1572603" y="0"/>
                    <a:pt x="1601672" y="29068"/>
                    <a:pt x="1601672" y="64926"/>
                  </a:cubicBezTo>
                  <a:lnTo>
                    <a:pt x="1601672" y="78662"/>
                  </a:lnTo>
                  <a:cubicBezTo>
                    <a:pt x="1601672" y="114520"/>
                    <a:pt x="1572603" y="143588"/>
                    <a:pt x="1536746" y="143588"/>
                  </a:cubicBezTo>
                  <a:lnTo>
                    <a:pt x="64926" y="143588"/>
                  </a:lnTo>
                  <a:cubicBezTo>
                    <a:pt x="29068" y="143588"/>
                    <a:pt x="0" y="114520"/>
                    <a:pt x="0" y="78662"/>
                  </a:cubicBezTo>
                  <a:lnTo>
                    <a:pt x="0" y="64926"/>
                  </a:lnTo>
                  <a:cubicBezTo>
                    <a:pt x="0" y="29068"/>
                    <a:pt x="29068" y="0"/>
                    <a:pt x="64926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01672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Notable Drop in late 2021 into mid-2022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7079484"/>
            <a:ext cx="7893495" cy="1783225"/>
            <a:chOff x="0" y="0"/>
            <a:chExt cx="2078945" cy="4696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78945" cy="469656"/>
            </a:xfrm>
            <a:custGeom>
              <a:avLst/>
              <a:gdLst/>
              <a:ahLst/>
              <a:cxnLst/>
              <a:rect l="l" t="t" r="r" b="b"/>
              <a:pathLst>
                <a:path w="2078945" h="469656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419635"/>
                  </a:lnTo>
                  <a:cubicBezTo>
                    <a:pt x="2078945" y="447261"/>
                    <a:pt x="2056550" y="469656"/>
                    <a:pt x="2028925" y="469656"/>
                  </a:cubicBezTo>
                  <a:lnTo>
                    <a:pt x="50021" y="469656"/>
                  </a:lnTo>
                  <a:cubicBezTo>
                    <a:pt x="22395" y="469656"/>
                    <a:pt x="0" y="447261"/>
                    <a:pt x="0" y="419635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078945" cy="574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26479" y="6806891"/>
            <a:ext cx="6081348" cy="545185"/>
            <a:chOff x="0" y="0"/>
            <a:chExt cx="1601672" cy="1435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01672" cy="143588"/>
            </a:xfrm>
            <a:custGeom>
              <a:avLst/>
              <a:gdLst/>
              <a:ahLst/>
              <a:cxnLst/>
              <a:rect l="l" t="t" r="r" b="b"/>
              <a:pathLst>
                <a:path w="1601672" h="143588">
                  <a:moveTo>
                    <a:pt x="64926" y="0"/>
                  </a:moveTo>
                  <a:lnTo>
                    <a:pt x="1536746" y="0"/>
                  </a:lnTo>
                  <a:cubicBezTo>
                    <a:pt x="1572603" y="0"/>
                    <a:pt x="1601672" y="29068"/>
                    <a:pt x="1601672" y="64926"/>
                  </a:cubicBezTo>
                  <a:lnTo>
                    <a:pt x="1601672" y="78662"/>
                  </a:lnTo>
                  <a:cubicBezTo>
                    <a:pt x="1601672" y="114520"/>
                    <a:pt x="1572603" y="143588"/>
                    <a:pt x="1536746" y="143588"/>
                  </a:cubicBezTo>
                  <a:lnTo>
                    <a:pt x="64926" y="143588"/>
                  </a:lnTo>
                  <a:cubicBezTo>
                    <a:pt x="29068" y="143588"/>
                    <a:pt x="0" y="114520"/>
                    <a:pt x="0" y="78662"/>
                  </a:cubicBezTo>
                  <a:lnTo>
                    <a:pt x="0" y="64926"/>
                  </a:lnTo>
                  <a:cubicBezTo>
                    <a:pt x="0" y="29068"/>
                    <a:pt x="29068" y="0"/>
                    <a:pt x="64926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01672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Upward Trend from mid-2022 into late 2023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14610" y="2355169"/>
            <a:ext cx="7514147" cy="4996908"/>
          </a:xfrm>
          <a:custGeom>
            <a:avLst/>
            <a:gdLst/>
            <a:ahLst/>
            <a:cxnLst/>
            <a:rect l="l" t="t" r="r" b="b"/>
            <a:pathLst>
              <a:path w="7514147" h="4996908">
                <a:moveTo>
                  <a:pt x="0" y="0"/>
                </a:moveTo>
                <a:lnTo>
                  <a:pt x="7514147" y="0"/>
                </a:lnTo>
                <a:lnTo>
                  <a:pt x="7514147" y="4996908"/>
                </a:lnTo>
                <a:lnTo>
                  <a:pt x="0" y="4996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8" name="Freeform 28"/>
          <p:cNvSpPr/>
          <p:nvPr/>
        </p:nvSpPr>
        <p:spPr>
          <a:xfrm>
            <a:off x="1161248" y="3944456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9" y="0"/>
                </a:lnTo>
                <a:lnTo>
                  <a:pt x="394049" y="394049"/>
                </a:lnTo>
                <a:lnTo>
                  <a:pt x="0" y="394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9" name="Freeform 29"/>
          <p:cNvSpPr/>
          <p:nvPr/>
        </p:nvSpPr>
        <p:spPr>
          <a:xfrm>
            <a:off x="3872206" y="4489510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8" y="0"/>
                </a:lnTo>
                <a:lnTo>
                  <a:pt x="394048" y="394049"/>
                </a:lnTo>
                <a:lnTo>
                  <a:pt x="0" y="394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0" name="Freeform 30"/>
          <p:cNvSpPr/>
          <p:nvPr/>
        </p:nvSpPr>
        <p:spPr>
          <a:xfrm>
            <a:off x="6482596" y="3421428"/>
            <a:ext cx="394049" cy="394049"/>
          </a:xfrm>
          <a:custGeom>
            <a:avLst/>
            <a:gdLst/>
            <a:ahLst/>
            <a:cxnLst/>
            <a:rect l="l" t="t" r="r" b="b"/>
            <a:pathLst>
              <a:path w="394049" h="394049">
                <a:moveTo>
                  <a:pt x="0" y="0"/>
                </a:moveTo>
                <a:lnTo>
                  <a:pt x="394048" y="0"/>
                </a:lnTo>
                <a:lnTo>
                  <a:pt x="394048" y="394048"/>
                </a:lnTo>
                <a:lnTo>
                  <a:pt x="0" y="39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1" name="TextBox 31"/>
          <p:cNvSpPr txBox="1"/>
          <p:nvPr/>
        </p:nvSpPr>
        <p:spPr>
          <a:xfrm>
            <a:off x="614610" y="631987"/>
            <a:ext cx="14787311" cy="141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TRANSPORT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58399" y="2558718"/>
            <a:ext cx="7168257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Road accidents (pedestrains, motocyclist, cyclists, cars)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Road safety and reckless driving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controversial six-month car ban petition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85495" y="5089631"/>
            <a:ext cx="6810505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Counterintuitive due to a slight increase in traffic accidents (SPF’s Annual Road Traffic Situation 2022)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shift in public focus toward other social issues?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85495" y="7494952"/>
            <a:ext cx="6810505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Align with increase in fatal and non-fatal traffic accidents (SPF’s Annual Road Traffic Situation 2023)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Tension among road users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61728" y="-1851047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6428251" y="1028700"/>
            <a:ext cx="831049" cy="830526"/>
          </a:xfrm>
          <a:custGeom>
            <a:avLst/>
            <a:gdLst/>
            <a:ahLst/>
            <a:cxnLst/>
            <a:rect l="l" t="t" r="r" b="b"/>
            <a:pathLst>
              <a:path w="831049" h="830526">
                <a:moveTo>
                  <a:pt x="0" y="0"/>
                </a:moveTo>
                <a:lnTo>
                  <a:pt x="831049" y="0"/>
                </a:lnTo>
                <a:lnTo>
                  <a:pt x="831049" y="830526"/>
                </a:lnTo>
                <a:lnTo>
                  <a:pt x="0" y="8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>
            <a:off x="970802" y="3854883"/>
            <a:ext cx="7893495" cy="4053364"/>
            <a:chOff x="0" y="0"/>
            <a:chExt cx="2078945" cy="1067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8945" cy="1067553"/>
            </a:xfrm>
            <a:custGeom>
              <a:avLst/>
              <a:gdLst/>
              <a:ahLst/>
              <a:cxnLst/>
              <a:rect l="l" t="t" r="r" b="b"/>
              <a:pathLst>
                <a:path w="2078945" h="1067553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1017532"/>
                  </a:lnTo>
                  <a:cubicBezTo>
                    <a:pt x="2078945" y="1045158"/>
                    <a:pt x="2056550" y="1067553"/>
                    <a:pt x="2028925" y="1067553"/>
                  </a:cubicBezTo>
                  <a:lnTo>
                    <a:pt x="50021" y="1067553"/>
                  </a:lnTo>
                  <a:cubicBezTo>
                    <a:pt x="22395" y="1067553"/>
                    <a:pt x="0" y="1045158"/>
                    <a:pt x="0" y="1017532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27BB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78945" cy="1172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8598" y="3582290"/>
            <a:ext cx="5541973" cy="718971"/>
            <a:chOff x="0" y="0"/>
            <a:chExt cx="1459614" cy="189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9614" cy="189359"/>
            </a:xfrm>
            <a:custGeom>
              <a:avLst/>
              <a:gdLst/>
              <a:ahLst/>
              <a:cxnLst/>
              <a:rect l="l" t="t" r="r" b="b"/>
              <a:pathLst>
                <a:path w="1459614" h="189359">
                  <a:moveTo>
                    <a:pt x="71245" y="0"/>
                  </a:moveTo>
                  <a:lnTo>
                    <a:pt x="1388369" y="0"/>
                  </a:lnTo>
                  <a:cubicBezTo>
                    <a:pt x="1407265" y="0"/>
                    <a:pt x="1425386" y="7506"/>
                    <a:pt x="1438747" y="20867"/>
                  </a:cubicBezTo>
                  <a:cubicBezTo>
                    <a:pt x="1452108" y="34228"/>
                    <a:pt x="1459614" y="52350"/>
                    <a:pt x="1459614" y="71245"/>
                  </a:cubicBezTo>
                  <a:lnTo>
                    <a:pt x="1459614" y="118114"/>
                  </a:lnTo>
                  <a:cubicBezTo>
                    <a:pt x="1459614" y="157461"/>
                    <a:pt x="1427717" y="189359"/>
                    <a:pt x="1388369" y="189359"/>
                  </a:cubicBezTo>
                  <a:lnTo>
                    <a:pt x="71245" y="189359"/>
                  </a:lnTo>
                  <a:cubicBezTo>
                    <a:pt x="31897" y="189359"/>
                    <a:pt x="0" y="157461"/>
                    <a:pt x="0" y="118114"/>
                  </a:cubicBezTo>
                  <a:lnTo>
                    <a:pt x="0" y="71245"/>
                  </a:lnTo>
                  <a:cubicBezTo>
                    <a:pt x="0" y="31897"/>
                    <a:pt x="31897" y="0"/>
                    <a:pt x="71245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459614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Enhanced Content Moderation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954" y="3854883"/>
            <a:ext cx="7670244" cy="2574418"/>
            <a:chOff x="0" y="0"/>
            <a:chExt cx="2020147" cy="6780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0146" cy="678036"/>
            </a:xfrm>
            <a:custGeom>
              <a:avLst/>
              <a:gdLst/>
              <a:ahLst/>
              <a:cxnLst/>
              <a:rect l="l" t="t" r="r" b="b"/>
              <a:pathLst>
                <a:path w="2020146" h="678036">
                  <a:moveTo>
                    <a:pt x="51477" y="0"/>
                  </a:moveTo>
                  <a:lnTo>
                    <a:pt x="1968670" y="0"/>
                  </a:lnTo>
                  <a:cubicBezTo>
                    <a:pt x="1997100" y="0"/>
                    <a:pt x="2020146" y="23047"/>
                    <a:pt x="2020146" y="51477"/>
                  </a:cubicBezTo>
                  <a:lnTo>
                    <a:pt x="2020146" y="626559"/>
                  </a:lnTo>
                  <a:cubicBezTo>
                    <a:pt x="2020146" y="654989"/>
                    <a:pt x="1997100" y="678036"/>
                    <a:pt x="1968670" y="678036"/>
                  </a:cubicBezTo>
                  <a:lnTo>
                    <a:pt x="51477" y="678036"/>
                  </a:lnTo>
                  <a:cubicBezTo>
                    <a:pt x="23047" y="678036"/>
                    <a:pt x="0" y="654989"/>
                    <a:pt x="0" y="626559"/>
                  </a:cubicBezTo>
                  <a:lnTo>
                    <a:pt x="0" y="51477"/>
                  </a:lnTo>
                  <a:cubicBezTo>
                    <a:pt x="0" y="23047"/>
                    <a:pt x="23047" y="0"/>
                    <a:pt x="514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27BB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020147" cy="782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33180" y="3582290"/>
            <a:ext cx="4274541" cy="718971"/>
            <a:chOff x="0" y="0"/>
            <a:chExt cx="1125805" cy="189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5805" cy="189359"/>
            </a:xfrm>
            <a:custGeom>
              <a:avLst/>
              <a:gdLst/>
              <a:ahLst/>
              <a:cxnLst/>
              <a:rect l="l" t="t" r="r" b="b"/>
              <a:pathLst>
                <a:path w="1125805" h="189359">
                  <a:moveTo>
                    <a:pt x="92370" y="0"/>
                  </a:moveTo>
                  <a:lnTo>
                    <a:pt x="1033435" y="0"/>
                  </a:lnTo>
                  <a:cubicBezTo>
                    <a:pt x="1057933" y="0"/>
                    <a:pt x="1081428" y="9732"/>
                    <a:pt x="1098751" y="27054"/>
                  </a:cubicBezTo>
                  <a:cubicBezTo>
                    <a:pt x="1116073" y="44377"/>
                    <a:pt x="1125805" y="67872"/>
                    <a:pt x="1125805" y="92370"/>
                  </a:cubicBezTo>
                  <a:lnTo>
                    <a:pt x="1125805" y="96989"/>
                  </a:lnTo>
                  <a:cubicBezTo>
                    <a:pt x="1125805" y="121487"/>
                    <a:pt x="1116073" y="144981"/>
                    <a:pt x="1098751" y="162304"/>
                  </a:cubicBezTo>
                  <a:cubicBezTo>
                    <a:pt x="1081428" y="179627"/>
                    <a:pt x="1057933" y="189359"/>
                    <a:pt x="1033435" y="189359"/>
                  </a:cubicBezTo>
                  <a:lnTo>
                    <a:pt x="92370" y="189359"/>
                  </a:lnTo>
                  <a:cubicBezTo>
                    <a:pt x="67872" y="189359"/>
                    <a:pt x="44377" y="179627"/>
                    <a:pt x="27054" y="162304"/>
                  </a:cubicBezTo>
                  <a:cubicBezTo>
                    <a:pt x="9732" y="144981"/>
                    <a:pt x="0" y="121487"/>
                    <a:pt x="0" y="96989"/>
                  </a:cubicBezTo>
                  <a:lnTo>
                    <a:pt x="0" y="92370"/>
                  </a:lnTo>
                  <a:cubicBezTo>
                    <a:pt x="0" y="67872"/>
                    <a:pt x="9732" y="44377"/>
                    <a:pt x="27054" y="27054"/>
                  </a:cubicBezTo>
                  <a:cubicBezTo>
                    <a:pt x="44377" y="9732"/>
                    <a:pt x="67872" y="0"/>
                    <a:pt x="92370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25805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Peak Time Moderation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7473261" y="6602859"/>
            <a:ext cx="1003025" cy="952874"/>
          </a:xfrm>
          <a:custGeom>
            <a:avLst/>
            <a:gdLst/>
            <a:ahLst/>
            <a:cxnLst/>
            <a:rect l="l" t="t" r="r" b="b"/>
            <a:pathLst>
              <a:path w="1003025" h="952874">
                <a:moveTo>
                  <a:pt x="0" y="0"/>
                </a:moveTo>
                <a:lnTo>
                  <a:pt x="1003025" y="0"/>
                </a:lnTo>
                <a:lnTo>
                  <a:pt x="1003025" y="952873"/>
                </a:lnTo>
                <a:lnTo>
                  <a:pt x="0" y="952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8" name="Group 18"/>
          <p:cNvGrpSpPr/>
          <p:nvPr/>
        </p:nvGrpSpPr>
        <p:grpSpPr>
          <a:xfrm>
            <a:off x="13370450" y="6602859"/>
            <a:ext cx="4006642" cy="2042489"/>
            <a:chOff x="0" y="0"/>
            <a:chExt cx="5342190" cy="2723319"/>
          </a:xfrm>
        </p:grpSpPr>
        <p:grpSp>
          <p:nvGrpSpPr>
            <p:cNvPr id="19" name="Group 19"/>
            <p:cNvGrpSpPr/>
            <p:nvPr/>
          </p:nvGrpSpPr>
          <p:grpSpPr>
            <a:xfrm rot="-1690971">
              <a:off x="179414" y="132978"/>
              <a:ext cx="804541" cy="961725"/>
              <a:chOff x="0" y="0"/>
              <a:chExt cx="812800" cy="97159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9715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71598">
                    <a:moveTo>
                      <a:pt x="406400" y="0"/>
                    </a:moveTo>
                    <a:lnTo>
                      <a:pt x="812800" y="971598"/>
                    </a:lnTo>
                    <a:lnTo>
                      <a:pt x="0" y="97159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CCFED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27000" y="393949"/>
                <a:ext cx="558800" cy="5082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713956"/>
              <a:ext cx="5342190" cy="2009363"/>
              <a:chOff x="0" y="0"/>
              <a:chExt cx="1055247" cy="39691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55247" cy="396911"/>
              </a:xfrm>
              <a:custGeom>
                <a:avLst/>
                <a:gdLst/>
                <a:ahLst/>
                <a:cxnLst/>
                <a:rect l="l" t="t" r="r" b="b"/>
                <a:pathLst>
                  <a:path w="1055247" h="396911">
                    <a:moveTo>
                      <a:pt x="98546" y="0"/>
                    </a:moveTo>
                    <a:lnTo>
                      <a:pt x="956701" y="0"/>
                    </a:lnTo>
                    <a:cubicBezTo>
                      <a:pt x="982837" y="0"/>
                      <a:pt x="1007903" y="10382"/>
                      <a:pt x="1026384" y="28863"/>
                    </a:cubicBezTo>
                    <a:cubicBezTo>
                      <a:pt x="1044865" y="47344"/>
                      <a:pt x="1055247" y="72410"/>
                      <a:pt x="1055247" y="98546"/>
                    </a:cubicBezTo>
                    <a:lnTo>
                      <a:pt x="1055247" y="298365"/>
                    </a:lnTo>
                    <a:cubicBezTo>
                      <a:pt x="1055247" y="324501"/>
                      <a:pt x="1044865" y="349567"/>
                      <a:pt x="1026384" y="368048"/>
                    </a:cubicBezTo>
                    <a:cubicBezTo>
                      <a:pt x="1007903" y="386529"/>
                      <a:pt x="982837" y="396911"/>
                      <a:pt x="956701" y="396911"/>
                    </a:cubicBezTo>
                    <a:lnTo>
                      <a:pt x="98546" y="396911"/>
                    </a:lnTo>
                    <a:cubicBezTo>
                      <a:pt x="44120" y="396911"/>
                      <a:pt x="0" y="352791"/>
                      <a:pt x="0" y="298365"/>
                    </a:cubicBezTo>
                    <a:lnTo>
                      <a:pt x="0" y="98546"/>
                    </a:lnTo>
                    <a:cubicBezTo>
                      <a:pt x="0" y="72410"/>
                      <a:pt x="10382" y="47344"/>
                      <a:pt x="28863" y="28863"/>
                    </a:cubicBezTo>
                    <a:cubicBezTo>
                      <a:pt x="47344" y="10382"/>
                      <a:pt x="72410" y="0"/>
                      <a:pt x="98546" y="0"/>
                    </a:cubicBezTo>
                    <a:close/>
                  </a:path>
                </a:pathLst>
              </a:custGeom>
              <a:solidFill>
                <a:srgbClr val="BCCFED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1055247" cy="454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22951" y="1099724"/>
              <a:ext cx="4696287" cy="118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Hey Redditor, please follow community’s guidelines on language use :)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6343944" y="5438002"/>
            <a:ext cx="585557" cy="585557"/>
          </a:xfrm>
          <a:custGeom>
            <a:avLst/>
            <a:gdLst/>
            <a:ahLst/>
            <a:cxnLst/>
            <a:rect l="l" t="t" r="r" b="b"/>
            <a:pathLst>
              <a:path w="585557" h="585557">
                <a:moveTo>
                  <a:pt x="0" y="0"/>
                </a:moveTo>
                <a:lnTo>
                  <a:pt x="585557" y="0"/>
                </a:lnTo>
                <a:lnTo>
                  <a:pt x="585557" y="585556"/>
                </a:lnTo>
                <a:lnTo>
                  <a:pt x="0" y="585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7" name="TextBox 27"/>
          <p:cNvSpPr txBox="1"/>
          <p:nvPr/>
        </p:nvSpPr>
        <p:spPr>
          <a:xfrm>
            <a:off x="1408607" y="4485517"/>
            <a:ext cx="6810505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stricter moderation protocols for the identified topics: </a:t>
            </a:r>
            <a:r>
              <a:rPr lang="en-US" sz="21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Religion, Singapore Politics, Transport, Sports, Music</a:t>
            </a:r>
          </a:p>
          <a:p>
            <a:pPr marL="949956" lvl="2" indent="-316652" algn="l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and manual review processes to address harmful content promptly while safeguarding free expression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65198" y="4722357"/>
            <a:ext cx="681050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Allocate additional resources between 6pm and 10pm where toxicity peaks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28598" y="893735"/>
            <a:ext cx="14706005" cy="141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RECOMMENDATION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51105" y="2190987"/>
            <a:ext cx="4940895" cy="48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588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Social Media Platforms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2508936" y="-5104722"/>
            <a:ext cx="6972664" cy="6963948"/>
          </a:xfrm>
          <a:custGeom>
            <a:avLst/>
            <a:gdLst/>
            <a:ahLst/>
            <a:cxnLst/>
            <a:rect l="l" t="t" r="r" b="b"/>
            <a:pathLst>
              <a:path w="6972664" h="6963948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6428251" y="1028700"/>
            <a:ext cx="831049" cy="830526"/>
          </a:xfrm>
          <a:custGeom>
            <a:avLst/>
            <a:gdLst/>
            <a:ahLst/>
            <a:cxnLst/>
            <a:rect l="l" t="t" r="r" b="b"/>
            <a:pathLst>
              <a:path w="831049" h="830526">
                <a:moveTo>
                  <a:pt x="0" y="0"/>
                </a:moveTo>
                <a:lnTo>
                  <a:pt x="831049" y="0"/>
                </a:lnTo>
                <a:lnTo>
                  <a:pt x="831049" y="830526"/>
                </a:lnTo>
                <a:lnTo>
                  <a:pt x="0" y="830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5"/>
          <p:cNvGrpSpPr/>
          <p:nvPr/>
        </p:nvGrpSpPr>
        <p:grpSpPr>
          <a:xfrm>
            <a:off x="1028700" y="3440346"/>
            <a:ext cx="7893495" cy="3057379"/>
            <a:chOff x="0" y="0"/>
            <a:chExt cx="2078945" cy="8052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8945" cy="805236"/>
            </a:xfrm>
            <a:custGeom>
              <a:avLst/>
              <a:gdLst/>
              <a:ahLst/>
              <a:cxnLst/>
              <a:rect l="l" t="t" r="r" b="b"/>
              <a:pathLst>
                <a:path w="2078945" h="805236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755215"/>
                  </a:lnTo>
                  <a:cubicBezTo>
                    <a:pt x="2078945" y="782841"/>
                    <a:pt x="2056550" y="805236"/>
                    <a:pt x="2028925" y="805236"/>
                  </a:cubicBezTo>
                  <a:lnTo>
                    <a:pt x="50021" y="805236"/>
                  </a:lnTo>
                  <a:cubicBezTo>
                    <a:pt x="22395" y="805236"/>
                    <a:pt x="0" y="782841"/>
                    <a:pt x="0" y="755215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27BB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78945" cy="91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38177" y="3167753"/>
            <a:ext cx="4274541" cy="718971"/>
            <a:chOff x="0" y="0"/>
            <a:chExt cx="1125805" cy="189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5805" cy="189359"/>
            </a:xfrm>
            <a:custGeom>
              <a:avLst/>
              <a:gdLst/>
              <a:ahLst/>
              <a:cxnLst/>
              <a:rect l="l" t="t" r="r" b="b"/>
              <a:pathLst>
                <a:path w="1125805" h="189359">
                  <a:moveTo>
                    <a:pt x="92370" y="0"/>
                  </a:moveTo>
                  <a:lnTo>
                    <a:pt x="1033435" y="0"/>
                  </a:lnTo>
                  <a:cubicBezTo>
                    <a:pt x="1057933" y="0"/>
                    <a:pt x="1081428" y="9732"/>
                    <a:pt x="1098751" y="27054"/>
                  </a:cubicBezTo>
                  <a:cubicBezTo>
                    <a:pt x="1116073" y="44377"/>
                    <a:pt x="1125805" y="67872"/>
                    <a:pt x="1125805" y="92370"/>
                  </a:cubicBezTo>
                  <a:lnTo>
                    <a:pt x="1125805" y="96989"/>
                  </a:lnTo>
                  <a:cubicBezTo>
                    <a:pt x="1125805" y="121487"/>
                    <a:pt x="1116073" y="144981"/>
                    <a:pt x="1098751" y="162304"/>
                  </a:cubicBezTo>
                  <a:cubicBezTo>
                    <a:pt x="1081428" y="179627"/>
                    <a:pt x="1057933" y="189359"/>
                    <a:pt x="1033435" y="189359"/>
                  </a:cubicBezTo>
                  <a:lnTo>
                    <a:pt x="92370" y="189359"/>
                  </a:lnTo>
                  <a:cubicBezTo>
                    <a:pt x="67872" y="189359"/>
                    <a:pt x="44377" y="179627"/>
                    <a:pt x="27054" y="162304"/>
                  </a:cubicBezTo>
                  <a:cubicBezTo>
                    <a:pt x="9732" y="144981"/>
                    <a:pt x="0" y="121487"/>
                    <a:pt x="0" y="96989"/>
                  </a:cubicBezTo>
                  <a:lnTo>
                    <a:pt x="0" y="92370"/>
                  </a:lnTo>
                  <a:cubicBezTo>
                    <a:pt x="0" y="67872"/>
                    <a:pt x="9732" y="44377"/>
                    <a:pt x="27054" y="27054"/>
                  </a:cubicBezTo>
                  <a:cubicBezTo>
                    <a:pt x="44377" y="9732"/>
                    <a:pt x="67872" y="0"/>
                    <a:pt x="92370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125805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Religion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81600" y="3440346"/>
            <a:ext cx="7893495" cy="3057379"/>
            <a:chOff x="0" y="0"/>
            <a:chExt cx="2078945" cy="8052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8945" cy="805236"/>
            </a:xfrm>
            <a:custGeom>
              <a:avLst/>
              <a:gdLst/>
              <a:ahLst/>
              <a:cxnLst/>
              <a:rect l="l" t="t" r="r" b="b"/>
              <a:pathLst>
                <a:path w="2078945" h="805236">
                  <a:moveTo>
                    <a:pt x="50021" y="0"/>
                  </a:moveTo>
                  <a:lnTo>
                    <a:pt x="2028925" y="0"/>
                  </a:lnTo>
                  <a:cubicBezTo>
                    <a:pt x="2056550" y="0"/>
                    <a:pt x="2078945" y="22395"/>
                    <a:pt x="2078945" y="50021"/>
                  </a:cubicBezTo>
                  <a:lnTo>
                    <a:pt x="2078945" y="755215"/>
                  </a:lnTo>
                  <a:cubicBezTo>
                    <a:pt x="2078945" y="782841"/>
                    <a:pt x="2056550" y="805236"/>
                    <a:pt x="2028925" y="805236"/>
                  </a:cubicBezTo>
                  <a:lnTo>
                    <a:pt x="50021" y="805236"/>
                  </a:lnTo>
                  <a:cubicBezTo>
                    <a:pt x="22395" y="805236"/>
                    <a:pt x="0" y="782841"/>
                    <a:pt x="0" y="755215"/>
                  </a:cubicBezTo>
                  <a:lnTo>
                    <a:pt x="0" y="50021"/>
                  </a:lnTo>
                  <a:cubicBezTo>
                    <a:pt x="0" y="22395"/>
                    <a:pt x="22395" y="0"/>
                    <a:pt x="500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27BB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078945" cy="91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91077" y="3167753"/>
            <a:ext cx="4274541" cy="718971"/>
            <a:chOff x="0" y="0"/>
            <a:chExt cx="1125805" cy="189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5805" cy="189359"/>
            </a:xfrm>
            <a:custGeom>
              <a:avLst/>
              <a:gdLst/>
              <a:ahLst/>
              <a:cxnLst/>
              <a:rect l="l" t="t" r="r" b="b"/>
              <a:pathLst>
                <a:path w="1125805" h="189359">
                  <a:moveTo>
                    <a:pt x="92370" y="0"/>
                  </a:moveTo>
                  <a:lnTo>
                    <a:pt x="1033435" y="0"/>
                  </a:lnTo>
                  <a:cubicBezTo>
                    <a:pt x="1057933" y="0"/>
                    <a:pt x="1081428" y="9732"/>
                    <a:pt x="1098751" y="27054"/>
                  </a:cubicBezTo>
                  <a:cubicBezTo>
                    <a:pt x="1116073" y="44377"/>
                    <a:pt x="1125805" y="67872"/>
                    <a:pt x="1125805" y="92370"/>
                  </a:cubicBezTo>
                  <a:lnTo>
                    <a:pt x="1125805" y="96989"/>
                  </a:lnTo>
                  <a:cubicBezTo>
                    <a:pt x="1125805" y="121487"/>
                    <a:pt x="1116073" y="144981"/>
                    <a:pt x="1098751" y="162304"/>
                  </a:cubicBezTo>
                  <a:cubicBezTo>
                    <a:pt x="1081428" y="179627"/>
                    <a:pt x="1057933" y="189359"/>
                    <a:pt x="1033435" y="189359"/>
                  </a:cubicBezTo>
                  <a:lnTo>
                    <a:pt x="92370" y="189359"/>
                  </a:lnTo>
                  <a:cubicBezTo>
                    <a:pt x="67872" y="189359"/>
                    <a:pt x="44377" y="179627"/>
                    <a:pt x="27054" y="162304"/>
                  </a:cubicBezTo>
                  <a:cubicBezTo>
                    <a:pt x="9732" y="144981"/>
                    <a:pt x="0" y="121487"/>
                    <a:pt x="0" y="96989"/>
                  </a:cubicBezTo>
                  <a:lnTo>
                    <a:pt x="0" y="92370"/>
                  </a:lnTo>
                  <a:cubicBezTo>
                    <a:pt x="0" y="67872"/>
                    <a:pt x="9732" y="44377"/>
                    <a:pt x="27054" y="27054"/>
                  </a:cubicBezTo>
                  <a:cubicBezTo>
                    <a:pt x="44377" y="9732"/>
                    <a:pt x="67872" y="0"/>
                    <a:pt x="92370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25805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SG Politics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140225" y="5209306"/>
            <a:ext cx="891139" cy="891139"/>
          </a:xfrm>
          <a:custGeom>
            <a:avLst/>
            <a:gdLst/>
            <a:ahLst/>
            <a:cxnLst/>
            <a:rect l="l" t="t" r="r" b="b"/>
            <a:pathLst>
              <a:path w="891139" h="891139">
                <a:moveTo>
                  <a:pt x="0" y="0"/>
                </a:moveTo>
                <a:lnTo>
                  <a:pt x="891138" y="0"/>
                </a:lnTo>
                <a:lnTo>
                  <a:pt x="891138" y="891139"/>
                </a:lnTo>
                <a:lnTo>
                  <a:pt x="0" y="891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8" name="Group 18"/>
          <p:cNvGrpSpPr/>
          <p:nvPr/>
        </p:nvGrpSpPr>
        <p:grpSpPr>
          <a:xfrm>
            <a:off x="4946896" y="6965562"/>
            <a:ext cx="8481451" cy="2292738"/>
            <a:chOff x="0" y="0"/>
            <a:chExt cx="2233798" cy="603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3798" cy="603849"/>
            </a:xfrm>
            <a:custGeom>
              <a:avLst/>
              <a:gdLst/>
              <a:ahLst/>
              <a:cxnLst/>
              <a:rect l="l" t="t" r="r" b="b"/>
              <a:pathLst>
                <a:path w="2233798" h="603849">
                  <a:moveTo>
                    <a:pt x="46553" y="0"/>
                  </a:moveTo>
                  <a:lnTo>
                    <a:pt x="2187245" y="0"/>
                  </a:lnTo>
                  <a:cubicBezTo>
                    <a:pt x="2199592" y="0"/>
                    <a:pt x="2211432" y="4905"/>
                    <a:pt x="2220163" y="13635"/>
                  </a:cubicBezTo>
                  <a:cubicBezTo>
                    <a:pt x="2228893" y="22365"/>
                    <a:pt x="2233798" y="34206"/>
                    <a:pt x="2233798" y="46553"/>
                  </a:cubicBezTo>
                  <a:lnTo>
                    <a:pt x="2233798" y="557296"/>
                  </a:lnTo>
                  <a:cubicBezTo>
                    <a:pt x="2233798" y="569642"/>
                    <a:pt x="2228893" y="581483"/>
                    <a:pt x="2220163" y="590214"/>
                  </a:cubicBezTo>
                  <a:cubicBezTo>
                    <a:pt x="2211432" y="598944"/>
                    <a:pt x="2199592" y="603849"/>
                    <a:pt x="2187245" y="603849"/>
                  </a:cubicBezTo>
                  <a:lnTo>
                    <a:pt x="46553" y="603849"/>
                  </a:lnTo>
                  <a:cubicBezTo>
                    <a:pt x="34206" y="603849"/>
                    <a:pt x="22365" y="598944"/>
                    <a:pt x="13635" y="590214"/>
                  </a:cubicBezTo>
                  <a:cubicBezTo>
                    <a:pt x="4905" y="581483"/>
                    <a:pt x="0" y="569642"/>
                    <a:pt x="0" y="557296"/>
                  </a:cubicBezTo>
                  <a:lnTo>
                    <a:pt x="0" y="46553"/>
                  </a:lnTo>
                  <a:cubicBezTo>
                    <a:pt x="0" y="34206"/>
                    <a:pt x="4905" y="22365"/>
                    <a:pt x="13635" y="13635"/>
                  </a:cubicBezTo>
                  <a:cubicBezTo>
                    <a:pt x="22365" y="4905"/>
                    <a:pt x="34206" y="0"/>
                    <a:pt x="465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27BB1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233798" cy="708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12718" y="6735850"/>
            <a:ext cx="4274541" cy="718971"/>
            <a:chOff x="0" y="0"/>
            <a:chExt cx="1125805" cy="1893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5805" cy="189359"/>
            </a:xfrm>
            <a:custGeom>
              <a:avLst/>
              <a:gdLst/>
              <a:ahLst/>
              <a:cxnLst/>
              <a:rect l="l" t="t" r="r" b="b"/>
              <a:pathLst>
                <a:path w="1125805" h="189359">
                  <a:moveTo>
                    <a:pt x="92370" y="0"/>
                  </a:moveTo>
                  <a:lnTo>
                    <a:pt x="1033435" y="0"/>
                  </a:lnTo>
                  <a:cubicBezTo>
                    <a:pt x="1057933" y="0"/>
                    <a:pt x="1081428" y="9732"/>
                    <a:pt x="1098751" y="27054"/>
                  </a:cubicBezTo>
                  <a:cubicBezTo>
                    <a:pt x="1116073" y="44377"/>
                    <a:pt x="1125805" y="67872"/>
                    <a:pt x="1125805" y="92370"/>
                  </a:cubicBezTo>
                  <a:lnTo>
                    <a:pt x="1125805" y="96989"/>
                  </a:lnTo>
                  <a:cubicBezTo>
                    <a:pt x="1125805" y="121487"/>
                    <a:pt x="1116073" y="144981"/>
                    <a:pt x="1098751" y="162304"/>
                  </a:cubicBezTo>
                  <a:cubicBezTo>
                    <a:pt x="1081428" y="179627"/>
                    <a:pt x="1057933" y="189359"/>
                    <a:pt x="1033435" y="189359"/>
                  </a:cubicBezTo>
                  <a:lnTo>
                    <a:pt x="92370" y="189359"/>
                  </a:lnTo>
                  <a:cubicBezTo>
                    <a:pt x="67872" y="189359"/>
                    <a:pt x="44377" y="179627"/>
                    <a:pt x="27054" y="162304"/>
                  </a:cubicBezTo>
                  <a:cubicBezTo>
                    <a:pt x="9732" y="144981"/>
                    <a:pt x="0" y="121487"/>
                    <a:pt x="0" y="96989"/>
                  </a:cubicBezTo>
                  <a:lnTo>
                    <a:pt x="0" y="92370"/>
                  </a:lnTo>
                  <a:cubicBezTo>
                    <a:pt x="0" y="67872"/>
                    <a:pt x="9732" y="44377"/>
                    <a:pt x="27054" y="27054"/>
                  </a:cubicBezTo>
                  <a:cubicBezTo>
                    <a:pt x="44377" y="9732"/>
                    <a:pt x="67872" y="0"/>
                    <a:pt x="92370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25805" cy="25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Transportation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12097710" y="7631200"/>
            <a:ext cx="1026751" cy="862470"/>
          </a:xfrm>
          <a:custGeom>
            <a:avLst/>
            <a:gdLst/>
            <a:ahLst/>
            <a:cxnLst/>
            <a:rect l="l" t="t" r="r" b="b"/>
            <a:pathLst>
              <a:path w="1026751" h="862470">
                <a:moveTo>
                  <a:pt x="1026751" y="0"/>
                </a:moveTo>
                <a:lnTo>
                  <a:pt x="0" y="0"/>
                </a:lnTo>
                <a:lnTo>
                  <a:pt x="0" y="862470"/>
                </a:lnTo>
                <a:lnTo>
                  <a:pt x="1026751" y="862470"/>
                </a:lnTo>
                <a:lnTo>
                  <a:pt x="102675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5" name="Freeform 25"/>
          <p:cNvSpPr/>
          <p:nvPr/>
        </p:nvSpPr>
        <p:spPr>
          <a:xfrm>
            <a:off x="7783980" y="5228356"/>
            <a:ext cx="891139" cy="891139"/>
          </a:xfrm>
          <a:custGeom>
            <a:avLst/>
            <a:gdLst/>
            <a:ahLst/>
            <a:cxnLst/>
            <a:rect l="l" t="t" r="r" b="b"/>
            <a:pathLst>
              <a:path w="891139" h="891139">
                <a:moveTo>
                  <a:pt x="0" y="0"/>
                </a:moveTo>
                <a:lnTo>
                  <a:pt x="891139" y="0"/>
                </a:lnTo>
                <a:lnTo>
                  <a:pt x="891139" y="891139"/>
                </a:lnTo>
                <a:lnTo>
                  <a:pt x="0" y="8911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6" name="TextBox 26"/>
          <p:cNvSpPr txBox="1"/>
          <p:nvPr/>
        </p:nvSpPr>
        <p:spPr>
          <a:xfrm>
            <a:off x="2128598" y="893735"/>
            <a:ext cx="14706005" cy="141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RECOMMENDATION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7760" y="4072255"/>
            <a:ext cx="6884922" cy="200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Incorporate religious education in school curriculum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Religious Harmony Day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Community-led dialogues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Foster interfaith understanding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Offer safe spaces for discussing differences       and promoting tolerance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23095" y="4205812"/>
            <a:ext cx="6810505" cy="167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Policies to strengthen transparency and accountability in politics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Clearer guidelines for handling conflicts of interest such as bribe cases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 public communication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51105" y="2190987"/>
            <a:ext cx="4895942" cy="482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588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Governmental Issues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36542" y="7582535"/>
            <a:ext cx="6810505" cy="13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Enforce stricter traffic rules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Curb the increasing number of traffic accidents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 education on road safety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 carefully given diverse needs of road users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flipH="1">
            <a:off x="1504117" y="2988018"/>
            <a:ext cx="2777448" cy="2777448"/>
          </a:xfrm>
          <a:custGeom>
            <a:avLst/>
            <a:gdLst/>
            <a:ahLst/>
            <a:cxnLst/>
            <a:rect l="l" t="t" r="r" b="b"/>
            <a:pathLst>
              <a:path w="2777448" h="2777448">
                <a:moveTo>
                  <a:pt x="2777449" y="0"/>
                </a:moveTo>
                <a:lnTo>
                  <a:pt x="0" y="0"/>
                </a:lnTo>
                <a:lnTo>
                  <a:pt x="0" y="2777449"/>
                </a:lnTo>
                <a:lnTo>
                  <a:pt x="2777449" y="2777449"/>
                </a:lnTo>
                <a:lnTo>
                  <a:pt x="27774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5624591" y="2826937"/>
            <a:ext cx="2846701" cy="2938530"/>
          </a:xfrm>
          <a:custGeom>
            <a:avLst/>
            <a:gdLst/>
            <a:ahLst/>
            <a:cxnLst/>
            <a:rect l="l" t="t" r="r" b="b"/>
            <a:pathLst>
              <a:path w="2846701" h="2938530">
                <a:moveTo>
                  <a:pt x="0" y="0"/>
                </a:moveTo>
                <a:lnTo>
                  <a:pt x="2846700" y="0"/>
                </a:lnTo>
                <a:lnTo>
                  <a:pt x="2846700" y="2938530"/>
                </a:lnTo>
                <a:lnTo>
                  <a:pt x="0" y="2938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9817334" y="2907478"/>
            <a:ext cx="2850844" cy="2857989"/>
          </a:xfrm>
          <a:custGeom>
            <a:avLst/>
            <a:gdLst/>
            <a:ahLst/>
            <a:cxnLst/>
            <a:rect l="l" t="t" r="r" b="b"/>
            <a:pathLst>
              <a:path w="2850844" h="2857989">
                <a:moveTo>
                  <a:pt x="0" y="0"/>
                </a:moveTo>
                <a:lnTo>
                  <a:pt x="2850844" y="0"/>
                </a:lnTo>
                <a:lnTo>
                  <a:pt x="2850844" y="2857989"/>
                </a:lnTo>
                <a:lnTo>
                  <a:pt x="0" y="2857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4315215" y="2988018"/>
            <a:ext cx="2239318" cy="2777448"/>
          </a:xfrm>
          <a:custGeom>
            <a:avLst/>
            <a:gdLst/>
            <a:ahLst/>
            <a:cxnLst/>
            <a:rect l="l" t="t" r="r" b="b"/>
            <a:pathLst>
              <a:path w="2239318" h="2777448">
                <a:moveTo>
                  <a:pt x="0" y="0"/>
                </a:moveTo>
                <a:lnTo>
                  <a:pt x="2239318" y="0"/>
                </a:lnTo>
                <a:lnTo>
                  <a:pt x="2239318" y="2777449"/>
                </a:lnTo>
                <a:lnTo>
                  <a:pt x="0" y="2777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2112782" y="731956"/>
            <a:ext cx="14706005" cy="141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NEXT STEP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6154" y="6338029"/>
            <a:ext cx="3553943" cy="1705020"/>
            <a:chOff x="0" y="0"/>
            <a:chExt cx="936018" cy="4490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6018" cy="449059"/>
            </a:xfrm>
            <a:custGeom>
              <a:avLst/>
              <a:gdLst/>
              <a:ahLst/>
              <a:cxnLst/>
              <a:rect l="l" t="t" r="r" b="b"/>
              <a:pathLst>
                <a:path w="936018" h="449059">
                  <a:moveTo>
                    <a:pt x="52282" y="0"/>
                  </a:moveTo>
                  <a:lnTo>
                    <a:pt x="883736" y="0"/>
                  </a:lnTo>
                  <a:cubicBezTo>
                    <a:pt x="912611" y="0"/>
                    <a:pt x="936018" y="23407"/>
                    <a:pt x="936018" y="52282"/>
                  </a:cubicBezTo>
                  <a:lnTo>
                    <a:pt x="936018" y="396777"/>
                  </a:lnTo>
                  <a:cubicBezTo>
                    <a:pt x="936018" y="425652"/>
                    <a:pt x="912611" y="449059"/>
                    <a:pt x="883736" y="449059"/>
                  </a:cubicBezTo>
                  <a:lnTo>
                    <a:pt x="52282" y="449059"/>
                  </a:lnTo>
                  <a:cubicBezTo>
                    <a:pt x="23407" y="449059"/>
                    <a:pt x="0" y="425652"/>
                    <a:pt x="0" y="396777"/>
                  </a:cubicBezTo>
                  <a:lnTo>
                    <a:pt x="0" y="52282"/>
                  </a:lnTo>
                  <a:cubicBezTo>
                    <a:pt x="0" y="23407"/>
                    <a:pt x="23407" y="0"/>
                    <a:pt x="52282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936018" cy="515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Fine-tuning Model for Singlish Context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70970" y="6338029"/>
            <a:ext cx="3553943" cy="1705020"/>
            <a:chOff x="0" y="0"/>
            <a:chExt cx="936018" cy="4490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6018" cy="449059"/>
            </a:xfrm>
            <a:custGeom>
              <a:avLst/>
              <a:gdLst/>
              <a:ahLst/>
              <a:cxnLst/>
              <a:rect l="l" t="t" r="r" b="b"/>
              <a:pathLst>
                <a:path w="936018" h="449059">
                  <a:moveTo>
                    <a:pt x="52282" y="0"/>
                  </a:moveTo>
                  <a:lnTo>
                    <a:pt x="883736" y="0"/>
                  </a:lnTo>
                  <a:cubicBezTo>
                    <a:pt x="912611" y="0"/>
                    <a:pt x="936018" y="23407"/>
                    <a:pt x="936018" y="52282"/>
                  </a:cubicBezTo>
                  <a:lnTo>
                    <a:pt x="936018" y="396777"/>
                  </a:lnTo>
                  <a:cubicBezTo>
                    <a:pt x="936018" y="425652"/>
                    <a:pt x="912611" y="449059"/>
                    <a:pt x="883736" y="449059"/>
                  </a:cubicBezTo>
                  <a:lnTo>
                    <a:pt x="52282" y="449059"/>
                  </a:lnTo>
                  <a:cubicBezTo>
                    <a:pt x="23407" y="449059"/>
                    <a:pt x="0" y="425652"/>
                    <a:pt x="0" y="396777"/>
                  </a:cubicBezTo>
                  <a:lnTo>
                    <a:pt x="0" y="52282"/>
                  </a:lnTo>
                  <a:cubicBezTo>
                    <a:pt x="0" y="23407"/>
                    <a:pt x="23407" y="0"/>
                    <a:pt x="52282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936018" cy="515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Broadening Topic Scope over &gt;9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65785" y="6338029"/>
            <a:ext cx="3553943" cy="1705020"/>
            <a:chOff x="0" y="0"/>
            <a:chExt cx="936018" cy="4490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6018" cy="449059"/>
            </a:xfrm>
            <a:custGeom>
              <a:avLst/>
              <a:gdLst/>
              <a:ahLst/>
              <a:cxnLst/>
              <a:rect l="l" t="t" r="r" b="b"/>
              <a:pathLst>
                <a:path w="936018" h="449059">
                  <a:moveTo>
                    <a:pt x="52282" y="0"/>
                  </a:moveTo>
                  <a:lnTo>
                    <a:pt x="883736" y="0"/>
                  </a:lnTo>
                  <a:cubicBezTo>
                    <a:pt x="912611" y="0"/>
                    <a:pt x="936018" y="23407"/>
                    <a:pt x="936018" y="52282"/>
                  </a:cubicBezTo>
                  <a:lnTo>
                    <a:pt x="936018" y="396777"/>
                  </a:lnTo>
                  <a:cubicBezTo>
                    <a:pt x="936018" y="425652"/>
                    <a:pt x="912611" y="449059"/>
                    <a:pt x="883736" y="449059"/>
                  </a:cubicBezTo>
                  <a:lnTo>
                    <a:pt x="52282" y="449059"/>
                  </a:lnTo>
                  <a:cubicBezTo>
                    <a:pt x="23407" y="449059"/>
                    <a:pt x="0" y="425652"/>
                    <a:pt x="0" y="396777"/>
                  </a:cubicBezTo>
                  <a:lnTo>
                    <a:pt x="0" y="52282"/>
                  </a:lnTo>
                  <a:cubicBezTo>
                    <a:pt x="0" y="23407"/>
                    <a:pt x="23407" y="0"/>
                    <a:pt x="52282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936018" cy="515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Automated Analysis of Comment using LLM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57903" y="6338029"/>
            <a:ext cx="3553943" cy="1705020"/>
            <a:chOff x="0" y="0"/>
            <a:chExt cx="936018" cy="4490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36018" cy="449059"/>
            </a:xfrm>
            <a:custGeom>
              <a:avLst/>
              <a:gdLst/>
              <a:ahLst/>
              <a:cxnLst/>
              <a:rect l="l" t="t" r="r" b="b"/>
              <a:pathLst>
                <a:path w="936018" h="449059">
                  <a:moveTo>
                    <a:pt x="52282" y="0"/>
                  </a:moveTo>
                  <a:lnTo>
                    <a:pt x="883736" y="0"/>
                  </a:lnTo>
                  <a:cubicBezTo>
                    <a:pt x="912611" y="0"/>
                    <a:pt x="936018" y="23407"/>
                    <a:pt x="936018" y="52282"/>
                  </a:cubicBezTo>
                  <a:lnTo>
                    <a:pt x="936018" y="396777"/>
                  </a:lnTo>
                  <a:cubicBezTo>
                    <a:pt x="936018" y="425652"/>
                    <a:pt x="912611" y="449059"/>
                    <a:pt x="883736" y="449059"/>
                  </a:cubicBezTo>
                  <a:lnTo>
                    <a:pt x="52282" y="449059"/>
                  </a:lnTo>
                  <a:cubicBezTo>
                    <a:pt x="23407" y="449059"/>
                    <a:pt x="0" y="425652"/>
                    <a:pt x="0" y="396777"/>
                  </a:cubicBezTo>
                  <a:lnTo>
                    <a:pt x="0" y="52282"/>
                  </a:lnTo>
                  <a:cubicBezTo>
                    <a:pt x="0" y="23407"/>
                    <a:pt x="23407" y="0"/>
                    <a:pt x="52282" y="0"/>
                  </a:cubicBezTo>
                  <a:close/>
                </a:path>
              </a:pathLst>
            </a:custGeom>
            <a:solidFill>
              <a:srgbClr val="427BB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936018" cy="515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 with other BERTopic components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8146">
            <a:off x="5476077" y="-801095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-1797126" y="-1858641"/>
            <a:ext cx="8806364" cy="880636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23217" y="3883818"/>
            <a:ext cx="8443759" cy="325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Frontend Dashboard</a:t>
            </a:r>
          </a:p>
        </p:txBody>
      </p:sp>
      <p:sp>
        <p:nvSpPr>
          <p:cNvPr id="7" name="Freeform 7"/>
          <p:cNvSpPr/>
          <p:nvPr/>
        </p:nvSpPr>
        <p:spPr>
          <a:xfrm>
            <a:off x="16310826" y="3439114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5400000">
            <a:off x="15962296" y="1639282"/>
            <a:ext cx="805183" cy="804177"/>
          </a:xfrm>
          <a:custGeom>
            <a:avLst/>
            <a:gdLst/>
            <a:ahLst/>
            <a:cxnLst/>
            <a:rect l="l" t="t" r="r" b="b"/>
            <a:pathLst>
              <a:path w="805183" h="804177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028700" y="3030960"/>
            <a:ext cx="5349363" cy="5122015"/>
          </a:xfrm>
          <a:custGeom>
            <a:avLst/>
            <a:gdLst/>
            <a:ahLst/>
            <a:cxnLst/>
            <a:rect l="l" t="t" r="r" b="b"/>
            <a:pathLst>
              <a:path w="5349363" h="5122015">
                <a:moveTo>
                  <a:pt x="0" y="0"/>
                </a:moveTo>
                <a:lnTo>
                  <a:pt x="5349363" y="0"/>
                </a:lnTo>
                <a:lnTo>
                  <a:pt x="5349363" y="5122016"/>
                </a:lnTo>
                <a:lnTo>
                  <a:pt x="0" y="5122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8146">
            <a:off x="5476077" y="-801095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-1797126" y="-1858641"/>
            <a:ext cx="8806364" cy="880636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52372" y="2781413"/>
            <a:ext cx="10250062" cy="243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00"/>
              </a:lnSpc>
              <a:spcBef>
                <a:spcPct val="0"/>
              </a:spcBef>
            </a:pPr>
            <a:r>
              <a:rPr lang="en-US" sz="132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T</a:t>
            </a:r>
            <a:r>
              <a:rPr lang="en-US" sz="13200" b="1" u="none" strike="noStrik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6310826" y="3439114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5400000">
            <a:off x="15962296" y="1639282"/>
            <a:ext cx="805183" cy="804177"/>
          </a:xfrm>
          <a:custGeom>
            <a:avLst/>
            <a:gdLst/>
            <a:ahLst/>
            <a:cxnLst/>
            <a:rect l="l" t="t" r="r" b="b"/>
            <a:pathLst>
              <a:path w="805183" h="804177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7252372" y="5216967"/>
            <a:ext cx="7734049" cy="829753"/>
            <a:chOff x="0" y="0"/>
            <a:chExt cx="558303" cy="598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303" cy="59898"/>
            </a:xfrm>
            <a:custGeom>
              <a:avLst/>
              <a:gdLst/>
              <a:ahLst/>
              <a:cxnLst/>
              <a:rect l="l" t="t" r="r" b="b"/>
              <a:pathLst>
                <a:path w="558303" h="59898">
                  <a:moveTo>
                    <a:pt x="29949" y="0"/>
                  </a:moveTo>
                  <a:lnTo>
                    <a:pt x="528354" y="0"/>
                  </a:lnTo>
                  <a:cubicBezTo>
                    <a:pt x="544894" y="0"/>
                    <a:pt x="558303" y="13409"/>
                    <a:pt x="558303" y="29949"/>
                  </a:cubicBezTo>
                  <a:lnTo>
                    <a:pt x="558303" y="29949"/>
                  </a:lnTo>
                  <a:cubicBezTo>
                    <a:pt x="558303" y="37892"/>
                    <a:pt x="555148" y="45510"/>
                    <a:pt x="549531" y="51126"/>
                  </a:cubicBezTo>
                  <a:cubicBezTo>
                    <a:pt x="543915" y="56743"/>
                    <a:pt x="536297" y="59898"/>
                    <a:pt x="528354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303" cy="9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42618" y="5443048"/>
            <a:ext cx="645728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Question Time!</a:t>
            </a:r>
          </a:p>
        </p:txBody>
      </p:sp>
      <p:sp>
        <p:nvSpPr>
          <p:cNvPr id="13" name="Freeform 13"/>
          <p:cNvSpPr/>
          <p:nvPr/>
        </p:nvSpPr>
        <p:spPr>
          <a:xfrm>
            <a:off x="7339111" y="6981562"/>
            <a:ext cx="1396187" cy="2361415"/>
          </a:xfrm>
          <a:custGeom>
            <a:avLst/>
            <a:gdLst/>
            <a:ahLst/>
            <a:cxnLst/>
            <a:rect l="l" t="t" r="r" b="b"/>
            <a:pathLst>
              <a:path w="1396187" h="2361415">
                <a:moveTo>
                  <a:pt x="0" y="0"/>
                </a:moveTo>
                <a:lnTo>
                  <a:pt x="1396186" y="0"/>
                </a:lnTo>
                <a:lnTo>
                  <a:pt x="1396186" y="2361415"/>
                </a:lnTo>
                <a:lnTo>
                  <a:pt x="0" y="2361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Freeform 14"/>
          <p:cNvSpPr/>
          <p:nvPr/>
        </p:nvSpPr>
        <p:spPr>
          <a:xfrm>
            <a:off x="10383122" y="6313420"/>
            <a:ext cx="1673587" cy="2936118"/>
          </a:xfrm>
          <a:custGeom>
            <a:avLst/>
            <a:gdLst/>
            <a:ahLst/>
            <a:cxnLst/>
            <a:rect l="l" t="t" r="r" b="b"/>
            <a:pathLst>
              <a:path w="1673587" h="2936118">
                <a:moveTo>
                  <a:pt x="0" y="0"/>
                </a:moveTo>
                <a:lnTo>
                  <a:pt x="1673587" y="0"/>
                </a:lnTo>
                <a:lnTo>
                  <a:pt x="1673587" y="2936118"/>
                </a:lnTo>
                <a:lnTo>
                  <a:pt x="0" y="2936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Freeform 15"/>
          <p:cNvSpPr/>
          <p:nvPr/>
        </p:nvSpPr>
        <p:spPr>
          <a:xfrm>
            <a:off x="8488566" y="7374721"/>
            <a:ext cx="2142818" cy="2002642"/>
          </a:xfrm>
          <a:custGeom>
            <a:avLst/>
            <a:gdLst/>
            <a:ahLst/>
            <a:cxnLst/>
            <a:rect l="l" t="t" r="r" b="b"/>
            <a:pathLst>
              <a:path w="2142818" h="2002642">
                <a:moveTo>
                  <a:pt x="0" y="0"/>
                </a:moveTo>
                <a:lnTo>
                  <a:pt x="2142818" y="0"/>
                </a:lnTo>
                <a:lnTo>
                  <a:pt x="2142818" y="2002642"/>
                </a:lnTo>
                <a:lnTo>
                  <a:pt x="0" y="2002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Freeform 16"/>
          <p:cNvSpPr/>
          <p:nvPr/>
        </p:nvSpPr>
        <p:spPr>
          <a:xfrm>
            <a:off x="11806287" y="7113101"/>
            <a:ext cx="2101720" cy="2136437"/>
          </a:xfrm>
          <a:custGeom>
            <a:avLst/>
            <a:gdLst/>
            <a:ahLst/>
            <a:cxnLst/>
            <a:rect l="l" t="t" r="r" b="b"/>
            <a:pathLst>
              <a:path w="2101720" h="2136437">
                <a:moveTo>
                  <a:pt x="0" y="0"/>
                </a:moveTo>
                <a:lnTo>
                  <a:pt x="2101721" y="0"/>
                </a:lnTo>
                <a:lnTo>
                  <a:pt x="2101721" y="2136437"/>
                </a:lnTo>
                <a:lnTo>
                  <a:pt x="0" y="2136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>
            <a:off x="13686905" y="6688601"/>
            <a:ext cx="1722230" cy="2560937"/>
          </a:xfrm>
          <a:custGeom>
            <a:avLst/>
            <a:gdLst/>
            <a:ahLst/>
            <a:cxnLst/>
            <a:rect l="l" t="t" r="r" b="b"/>
            <a:pathLst>
              <a:path w="1722230" h="2560937">
                <a:moveTo>
                  <a:pt x="0" y="0"/>
                </a:moveTo>
                <a:lnTo>
                  <a:pt x="1722230" y="0"/>
                </a:lnTo>
                <a:lnTo>
                  <a:pt x="1722230" y="2560937"/>
                </a:lnTo>
                <a:lnTo>
                  <a:pt x="0" y="25609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631" y="-2020669"/>
            <a:ext cx="4041337" cy="40413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0666">
            <a:off x="-5844931" y="-767497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746480" y="3108649"/>
            <a:ext cx="4353124" cy="4347682"/>
          </a:xfrm>
          <a:custGeom>
            <a:avLst/>
            <a:gdLst/>
            <a:ahLst/>
            <a:cxnLst/>
            <a:rect l="l" t="t" r="r" b="b"/>
            <a:pathLst>
              <a:path w="4353124" h="4347682">
                <a:moveTo>
                  <a:pt x="0" y="0"/>
                </a:moveTo>
                <a:lnTo>
                  <a:pt x="4353124" y="0"/>
                </a:lnTo>
                <a:lnTo>
                  <a:pt x="4353124" y="4347682"/>
                </a:lnTo>
                <a:lnTo>
                  <a:pt x="0" y="434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>
            <a:off x="5099604" y="1803477"/>
            <a:ext cx="12159696" cy="2821745"/>
            <a:chOff x="0" y="0"/>
            <a:chExt cx="877780" cy="2036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7780" cy="203695"/>
            </a:xfrm>
            <a:custGeom>
              <a:avLst/>
              <a:gdLst/>
              <a:ahLst/>
              <a:cxnLst/>
              <a:rect l="l" t="t" r="r" b="b"/>
              <a:pathLst>
                <a:path w="877780" h="203695">
                  <a:moveTo>
                    <a:pt x="50935" y="0"/>
                  </a:moveTo>
                  <a:lnTo>
                    <a:pt x="826845" y="0"/>
                  </a:lnTo>
                  <a:cubicBezTo>
                    <a:pt x="840354" y="0"/>
                    <a:pt x="853310" y="5366"/>
                    <a:pt x="862862" y="14919"/>
                  </a:cubicBezTo>
                  <a:cubicBezTo>
                    <a:pt x="872414" y="24471"/>
                    <a:pt x="877780" y="37426"/>
                    <a:pt x="877780" y="50935"/>
                  </a:cubicBezTo>
                  <a:lnTo>
                    <a:pt x="877780" y="152760"/>
                  </a:lnTo>
                  <a:cubicBezTo>
                    <a:pt x="877780" y="180891"/>
                    <a:pt x="854976" y="203695"/>
                    <a:pt x="826845" y="203695"/>
                  </a:cubicBezTo>
                  <a:lnTo>
                    <a:pt x="50935" y="203695"/>
                  </a:lnTo>
                  <a:cubicBezTo>
                    <a:pt x="37426" y="203695"/>
                    <a:pt x="24471" y="198329"/>
                    <a:pt x="14919" y="188777"/>
                  </a:cubicBezTo>
                  <a:cubicBezTo>
                    <a:pt x="5366" y="179225"/>
                    <a:pt x="0" y="166269"/>
                    <a:pt x="0" y="152760"/>
                  </a:cubicBezTo>
                  <a:lnTo>
                    <a:pt x="0" y="50935"/>
                  </a:lnTo>
                  <a:cubicBezTo>
                    <a:pt x="0" y="37426"/>
                    <a:pt x="5366" y="24471"/>
                    <a:pt x="14919" y="14919"/>
                  </a:cubicBezTo>
                  <a:cubicBezTo>
                    <a:pt x="24471" y="5366"/>
                    <a:pt x="37426" y="0"/>
                    <a:pt x="50935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7780" cy="241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165940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1070061" y="2922343"/>
            <a:ext cx="3430787" cy="4405505"/>
          </a:xfrm>
          <a:custGeom>
            <a:avLst/>
            <a:gdLst/>
            <a:ahLst/>
            <a:cxnLst/>
            <a:rect l="l" t="t" r="r" b="b"/>
            <a:pathLst>
              <a:path w="3430787" h="4405505">
                <a:moveTo>
                  <a:pt x="0" y="0"/>
                </a:moveTo>
                <a:lnTo>
                  <a:pt x="3430787" y="0"/>
                </a:lnTo>
                <a:lnTo>
                  <a:pt x="3430787" y="4405504"/>
                </a:lnTo>
                <a:lnTo>
                  <a:pt x="0" y="440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207172" y="468070"/>
            <a:ext cx="10984455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CONTEXT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2527" y="2064074"/>
            <a:ext cx="11162921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Growing trend of polarising and extreme content on social media, with a </a:t>
            </a:r>
            <a:r>
              <a:rPr lang="en-US" sz="2499" b="1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rise in harmful content</a:t>
            </a:r>
            <a:r>
              <a:rPr lang="en-US" sz="2499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 perceived by users (66% in the latest poll, up from 57% the previous year)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39495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Increases in unsafe content online poses a </a:t>
            </a:r>
            <a:r>
              <a:rPr lang="en-US" sz="2499" b="1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threat to public safety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99604" y="6240028"/>
            <a:ext cx="12128769" cy="3287944"/>
            <a:chOff x="0" y="0"/>
            <a:chExt cx="875548" cy="2373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5548" cy="237349"/>
            </a:xfrm>
            <a:custGeom>
              <a:avLst/>
              <a:gdLst/>
              <a:ahLst/>
              <a:cxnLst/>
              <a:rect l="l" t="t" r="r" b="b"/>
              <a:pathLst>
                <a:path w="875548" h="237349">
                  <a:moveTo>
                    <a:pt x="51065" y="0"/>
                  </a:moveTo>
                  <a:lnTo>
                    <a:pt x="824483" y="0"/>
                  </a:lnTo>
                  <a:cubicBezTo>
                    <a:pt x="852685" y="0"/>
                    <a:pt x="875548" y="22863"/>
                    <a:pt x="875548" y="51065"/>
                  </a:cubicBezTo>
                  <a:lnTo>
                    <a:pt x="875548" y="186284"/>
                  </a:lnTo>
                  <a:cubicBezTo>
                    <a:pt x="875548" y="214487"/>
                    <a:pt x="852685" y="237349"/>
                    <a:pt x="824483" y="237349"/>
                  </a:cubicBezTo>
                  <a:lnTo>
                    <a:pt x="51065" y="237349"/>
                  </a:lnTo>
                  <a:cubicBezTo>
                    <a:pt x="22863" y="237349"/>
                    <a:pt x="0" y="214487"/>
                    <a:pt x="0" y="186284"/>
                  </a:cubicBezTo>
                  <a:lnTo>
                    <a:pt x="0" y="51065"/>
                  </a:lnTo>
                  <a:cubicBezTo>
                    <a:pt x="0" y="22863"/>
                    <a:pt x="22863" y="0"/>
                    <a:pt x="51065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5548" cy="275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07172" y="4825247"/>
            <a:ext cx="10984455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AIM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70583" y="6596897"/>
            <a:ext cx="11586811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974"/>
              </a:lnSpc>
              <a:buAutoNum type="arabicPeriod"/>
            </a:pP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Develop </a:t>
            </a:r>
            <a:r>
              <a:rPr lang="en-US" sz="2499" b="1" spc="17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quantitative frameworks</a:t>
            </a: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 to assess levels of online toxicity and hate, specifically within Singapore subreddits</a:t>
            </a:r>
          </a:p>
          <a:p>
            <a:pPr marL="539749" lvl="1" indent="-269875" algn="just">
              <a:lnSpc>
                <a:spcPts val="3974"/>
              </a:lnSpc>
              <a:buAutoNum type="arabicPeriod"/>
            </a:pP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Identify </a:t>
            </a:r>
            <a:r>
              <a:rPr lang="en-US" sz="2499" b="1" spc="17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key drivers </a:t>
            </a: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of online toxicity and hate</a:t>
            </a:r>
          </a:p>
          <a:p>
            <a:pPr marL="539749" lvl="1" indent="-269875" algn="just">
              <a:lnSpc>
                <a:spcPts val="3974"/>
              </a:lnSpc>
              <a:buAutoNum type="arabicPeriod"/>
            </a:pP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Provide </a:t>
            </a:r>
            <a:r>
              <a:rPr lang="en-US" sz="2499" b="1" spc="17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useful insights</a:t>
            </a: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99" b="1" spc="17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</a:t>
            </a: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b="1" spc="17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  <a:r>
              <a:rPr lang="en-US" sz="2499" spc="17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 for the MDDI Online Trust and Safety department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631" y="-2020669"/>
            <a:ext cx="4041337" cy="40413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60666">
            <a:off x="-5844931" y="-767497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1165940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>
            <a:off x="1144991" y="3575892"/>
            <a:ext cx="7734049" cy="5188888"/>
            <a:chOff x="0" y="0"/>
            <a:chExt cx="558303" cy="374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303" cy="374574"/>
            </a:xfrm>
            <a:custGeom>
              <a:avLst/>
              <a:gdLst/>
              <a:ahLst/>
              <a:cxnLst/>
              <a:rect l="l" t="t" r="r" b="b"/>
              <a:pathLst>
                <a:path w="558303" h="374574">
                  <a:moveTo>
                    <a:pt x="80081" y="0"/>
                  </a:moveTo>
                  <a:lnTo>
                    <a:pt x="478222" y="0"/>
                  </a:lnTo>
                  <a:cubicBezTo>
                    <a:pt x="499461" y="0"/>
                    <a:pt x="519830" y="8437"/>
                    <a:pt x="534848" y="23455"/>
                  </a:cubicBezTo>
                  <a:cubicBezTo>
                    <a:pt x="549866" y="38473"/>
                    <a:pt x="558303" y="58843"/>
                    <a:pt x="558303" y="80081"/>
                  </a:cubicBezTo>
                  <a:lnTo>
                    <a:pt x="558303" y="294492"/>
                  </a:lnTo>
                  <a:cubicBezTo>
                    <a:pt x="558303" y="315731"/>
                    <a:pt x="549866" y="336100"/>
                    <a:pt x="534848" y="351119"/>
                  </a:cubicBezTo>
                  <a:cubicBezTo>
                    <a:pt x="519830" y="366137"/>
                    <a:pt x="499461" y="374574"/>
                    <a:pt x="478222" y="374574"/>
                  </a:cubicBezTo>
                  <a:lnTo>
                    <a:pt x="80081" y="374574"/>
                  </a:lnTo>
                  <a:cubicBezTo>
                    <a:pt x="58843" y="374574"/>
                    <a:pt x="38473" y="366137"/>
                    <a:pt x="23455" y="351119"/>
                  </a:cubicBezTo>
                  <a:cubicBezTo>
                    <a:pt x="8437" y="336100"/>
                    <a:pt x="0" y="315731"/>
                    <a:pt x="0" y="294492"/>
                  </a:cubicBezTo>
                  <a:lnTo>
                    <a:pt x="0" y="80081"/>
                  </a:lnTo>
                  <a:cubicBezTo>
                    <a:pt x="0" y="58843"/>
                    <a:pt x="8437" y="38473"/>
                    <a:pt x="23455" y="23455"/>
                  </a:cubicBezTo>
                  <a:cubicBezTo>
                    <a:pt x="38473" y="8437"/>
                    <a:pt x="58843" y="0"/>
                    <a:pt x="8008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8303" cy="412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08758" y="3161016"/>
            <a:ext cx="4104455" cy="829753"/>
            <a:chOff x="0" y="0"/>
            <a:chExt cx="296291" cy="598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291" cy="59898"/>
            </a:xfrm>
            <a:custGeom>
              <a:avLst/>
              <a:gdLst/>
              <a:ahLst/>
              <a:cxnLst/>
              <a:rect l="l" t="t" r="r" b="b"/>
              <a:pathLst>
                <a:path w="296291" h="59898">
                  <a:moveTo>
                    <a:pt x="29949" y="0"/>
                  </a:moveTo>
                  <a:lnTo>
                    <a:pt x="266342" y="0"/>
                  </a:lnTo>
                  <a:cubicBezTo>
                    <a:pt x="274285" y="0"/>
                    <a:pt x="281903" y="3155"/>
                    <a:pt x="287519" y="8772"/>
                  </a:cubicBezTo>
                  <a:cubicBezTo>
                    <a:pt x="293136" y="14388"/>
                    <a:pt x="296291" y="22006"/>
                    <a:pt x="296291" y="29949"/>
                  </a:cubicBezTo>
                  <a:lnTo>
                    <a:pt x="296291" y="29949"/>
                  </a:lnTo>
                  <a:cubicBezTo>
                    <a:pt x="296291" y="46489"/>
                    <a:pt x="282883" y="59898"/>
                    <a:pt x="266342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34"/>
              <a:ext cx="296291" cy="55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is a key topic?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23363" y="4134988"/>
            <a:ext cx="679635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25251" y="3575892"/>
            <a:ext cx="7734049" cy="5188888"/>
            <a:chOff x="0" y="0"/>
            <a:chExt cx="558303" cy="3745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8303" cy="374574"/>
            </a:xfrm>
            <a:custGeom>
              <a:avLst/>
              <a:gdLst/>
              <a:ahLst/>
              <a:cxnLst/>
              <a:rect l="l" t="t" r="r" b="b"/>
              <a:pathLst>
                <a:path w="558303" h="374574">
                  <a:moveTo>
                    <a:pt x="80081" y="0"/>
                  </a:moveTo>
                  <a:lnTo>
                    <a:pt x="478222" y="0"/>
                  </a:lnTo>
                  <a:cubicBezTo>
                    <a:pt x="499461" y="0"/>
                    <a:pt x="519830" y="8437"/>
                    <a:pt x="534848" y="23455"/>
                  </a:cubicBezTo>
                  <a:cubicBezTo>
                    <a:pt x="549866" y="38473"/>
                    <a:pt x="558303" y="58843"/>
                    <a:pt x="558303" y="80081"/>
                  </a:cubicBezTo>
                  <a:lnTo>
                    <a:pt x="558303" y="294492"/>
                  </a:lnTo>
                  <a:cubicBezTo>
                    <a:pt x="558303" y="315731"/>
                    <a:pt x="549866" y="336100"/>
                    <a:pt x="534848" y="351119"/>
                  </a:cubicBezTo>
                  <a:cubicBezTo>
                    <a:pt x="519830" y="366137"/>
                    <a:pt x="499461" y="374574"/>
                    <a:pt x="478222" y="374574"/>
                  </a:cubicBezTo>
                  <a:lnTo>
                    <a:pt x="80081" y="374574"/>
                  </a:lnTo>
                  <a:cubicBezTo>
                    <a:pt x="58843" y="374574"/>
                    <a:pt x="38473" y="366137"/>
                    <a:pt x="23455" y="351119"/>
                  </a:cubicBezTo>
                  <a:cubicBezTo>
                    <a:pt x="8437" y="336100"/>
                    <a:pt x="0" y="315731"/>
                    <a:pt x="0" y="294492"/>
                  </a:cubicBezTo>
                  <a:lnTo>
                    <a:pt x="0" y="80081"/>
                  </a:lnTo>
                  <a:cubicBezTo>
                    <a:pt x="0" y="58843"/>
                    <a:pt x="8437" y="38473"/>
                    <a:pt x="23455" y="23455"/>
                  </a:cubicBezTo>
                  <a:cubicBezTo>
                    <a:pt x="38473" y="8437"/>
                    <a:pt x="58843" y="0"/>
                    <a:pt x="80081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58303" cy="431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18314" y="3161016"/>
            <a:ext cx="4864398" cy="829753"/>
            <a:chOff x="0" y="0"/>
            <a:chExt cx="351150" cy="59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1150" cy="59898"/>
            </a:xfrm>
            <a:custGeom>
              <a:avLst/>
              <a:gdLst/>
              <a:ahLst/>
              <a:cxnLst/>
              <a:rect l="l" t="t" r="r" b="b"/>
              <a:pathLst>
                <a:path w="351150" h="59898">
                  <a:moveTo>
                    <a:pt x="29949" y="0"/>
                  </a:moveTo>
                  <a:lnTo>
                    <a:pt x="321201" y="0"/>
                  </a:lnTo>
                  <a:cubicBezTo>
                    <a:pt x="337741" y="0"/>
                    <a:pt x="351150" y="13409"/>
                    <a:pt x="351150" y="29949"/>
                  </a:cubicBezTo>
                  <a:lnTo>
                    <a:pt x="351150" y="29949"/>
                  </a:lnTo>
                  <a:cubicBezTo>
                    <a:pt x="351150" y="46489"/>
                    <a:pt x="337741" y="59898"/>
                    <a:pt x="321201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34"/>
              <a:ext cx="351150" cy="55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is toxic and hateful?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03623" y="4115938"/>
            <a:ext cx="6796355" cy="411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en-US" sz="24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Toxic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Content that is rude, disrespectful, or profane, including the use of slurs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56687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en-US" sz="24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Hateful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Content that expresses, incites, or promotes hate based on race, gender, ethnicity, religion, nationality, sexual orientation, disability status, or caste.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041723" y="4220713"/>
            <a:ext cx="198987" cy="298209"/>
          </a:xfrm>
          <a:custGeom>
            <a:avLst/>
            <a:gdLst/>
            <a:ahLst/>
            <a:cxnLst/>
            <a:rect l="l" t="t" r="r" b="b"/>
            <a:pathLst>
              <a:path w="198987" h="298209">
                <a:moveTo>
                  <a:pt x="0" y="0"/>
                </a:moveTo>
                <a:lnTo>
                  <a:pt x="198987" y="0"/>
                </a:lnTo>
                <a:lnTo>
                  <a:pt x="198987" y="298209"/>
                </a:lnTo>
                <a:lnTo>
                  <a:pt x="0" y="29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2" name="Freeform 22"/>
          <p:cNvSpPr/>
          <p:nvPr/>
        </p:nvSpPr>
        <p:spPr>
          <a:xfrm>
            <a:off x="10003623" y="5863260"/>
            <a:ext cx="198987" cy="298209"/>
          </a:xfrm>
          <a:custGeom>
            <a:avLst/>
            <a:gdLst/>
            <a:ahLst/>
            <a:cxnLst/>
            <a:rect l="l" t="t" r="r" b="b"/>
            <a:pathLst>
              <a:path w="198987" h="298209">
                <a:moveTo>
                  <a:pt x="0" y="0"/>
                </a:moveTo>
                <a:lnTo>
                  <a:pt x="198987" y="0"/>
                </a:lnTo>
                <a:lnTo>
                  <a:pt x="198987" y="298210"/>
                </a:lnTo>
                <a:lnTo>
                  <a:pt x="0" y="298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3" name="Group 23"/>
          <p:cNvGrpSpPr/>
          <p:nvPr/>
        </p:nvGrpSpPr>
        <p:grpSpPr>
          <a:xfrm>
            <a:off x="1613838" y="4527859"/>
            <a:ext cx="6796355" cy="3098553"/>
            <a:chOff x="0" y="0"/>
            <a:chExt cx="9061806" cy="413140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0702"/>
              <a:ext cx="9061806" cy="4142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       </a:t>
              </a:r>
              <a:r>
                <a:rPr lang="en-US" sz="2399" b="1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Specific and In-depth</a:t>
              </a:r>
            </a:p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To allow for targeted analysis and provision of practical recommendations </a:t>
              </a:r>
            </a:p>
            <a:p>
              <a:pPr algn="l">
                <a:lnSpc>
                  <a:spcPts val="3599"/>
                </a:lnSpc>
              </a:pPr>
              <a:endParaRPr lang="en-US" sz="2399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        </a:t>
              </a:r>
              <a:r>
                <a:rPr lang="en-US" sz="2399" b="1">
                  <a:solidFill>
                    <a:srgbClr val="56687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Representative</a:t>
              </a:r>
            </a:p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566877"/>
                  </a:solidFill>
                  <a:latin typeface="Poppins"/>
                  <a:ea typeface="Poppins"/>
                  <a:cs typeface="Poppins"/>
                  <a:sym typeface="Poppins"/>
                </a:rPr>
                <a:t>To account for a substantive proportion of all comments in the dataset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454113" cy="463381"/>
            </a:xfrm>
            <a:custGeom>
              <a:avLst/>
              <a:gdLst/>
              <a:ahLst/>
              <a:cxnLst/>
              <a:rect l="l" t="t" r="r" b="b"/>
              <a:pathLst>
                <a:path w="454113" h="463381">
                  <a:moveTo>
                    <a:pt x="0" y="0"/>
                  </a:moveTo>
                  <a:lnTo>
                    <a:pt x="454113" y="0"/>
                  </a:lnTo>
                  <a:lnTo>
                    <a:pt x="454113" y="463381"/>
                  </a:lnTo>
                  <a:lnTo>
                    <a:pt x="0" y="463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2700" y="2283938"/>
              <a:ext cx="574011" cy="574011"/>
            </a:xfrm>
            <a:custGeom>
              <a:avLst/>
              <a:gdLst/>
              <a:ahLst/>
              <a:cxnLst/>
              <a:rect l="l" t="t" r="r" b="b"/>
              <a:pathLst>
                <a:path w="574011" h="574011">
                  <a:moveTo>
                    <a:pt x="0" y="0"/>
                  </a:moveTo>
                  <a:lnTo>
                    <a:pt x="574011" y="0"/>
                  </a:lnTo>
                  <a:lnTo>
                    <a:pt x="574011" y="574011"/>
                  </a:lnTo>
                  <a:lnTo>
                    <a:pt x="0" y="57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71495" y="1252715"/>
            <a:ext cx="12379071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DEFINITIONS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2252783" y="4632054"/>
            <a:ext cx="6685481" cy="2623088"/>
            <a:chOff x="0" y="0"/>
            <a:chExt cx="482609" cy="1893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09" cy="189355"/>
            </a:xfrm>
            <a:custGeom>
              <a:avLst/>
              <a:gdLst/>
              <a:ahLst/>
              <a:cxnLst/>
              <a:rect l="l" t="t" r="r" b="b"/>
              <a:pathLst>
                <a:path w="482609" h="189355">
                  <a:moveTo>
                    <a:pt x="92642" y="0"/>
                  </a:moveTo>
                  <a:lnTo>
                    <a:pt x="389968" y="0"/>
                  </a:lnTo>
                  <a:cubicBezTo>
                    <a:pt x="414538" y="0"/>
                    <a:pt x="438102" y="9760"/>
                    <a:pt x="455475" y="27134"/>
                  </a:cubicBezTo>
                  <a:cubicBezTo>
                    <a:pt x="472849" y="44508"/>
                    <a:pt x="482609" y="68072"/>
                    <a:pt x="482609" y="92642"/>
                  </a:cubicBezTo>
                  <a:lnTo>
                    <a:pt x="482609" y="96713"/>
                  </a:lnTo>
                  <a:cubicBezTo>
                    <a:pt x="482609" y="147878"/>
                    <a:pt x="441132" y="189355"/>
                    <a:pt x="389968" y="189355"/>
                  </a:cubicBezTo>
                  <a:lnTo>
                    <a:pt x="92642" y="189355"/>
                  </a:lnTo>
                  <a:cubicBezTo>
                    <a:pt x="41477" y="189355"/>
                    <a:pt x="0" y="147878"/>
                    <a:pt x="0" y="96713"/>
                  </a:cubicBezTo>
                  <a:lnTo>
                    <a:pt x="0" y="92642"/>
                  </a:lnTo>
                  <a:cubicBezTo>
                    <a:pt x="0" y="68072"/>
                    <a:pt x="9760" y="44508"/>
                    <a:pt x="27134" y="27134"/>
                  </a:cubicBezTo>
                  <a:cubicBezTo>
                    <a:pt x="44508" y="9760"/>
                    <a:pt x="68072" y="0"/>
                    <a:pt x="92642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2609" cy="246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68670" y="3957529"/>
            <a:ext cx="4101078" cy="829753"/>
            <a:chOff x="0" y="0"/>
            <a:chExt cx="296047" cy="59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047" cy="59898"/>
            </a:xfrm>
            <a:custGeom>
              <a:avLst/>
              <a:gdLst/>
              <a:ahLst/>
              <a:cxnLst/>
              <a:rect l="l" t="t" r="r" b="b"/>
              <a:pathLst>
                <a:path w="296047" h="59898">
                  <a:moveTo>
                    <a:pt x="29949" y="0"/>
                  </a:moveTo>
                  <a:lnTo>
                    <a:pt x="266098" y="0"/>
                  </a:lnTo>
                  <a:cubicBezTo>
                    <a:pt x="282639" y="0"/>
                    <a:pt x="296047" y="13409"/>
                    <a:pt x="296047" y="29949"/>
                  </a:cubicBezTo>
                  <a:lnTo>
                    <a:pt x="296047" y="29949"/>
                  </a:lnTo>
                  <a:cubicBezTo>
                    <a:pt x="296047" y="37892"/>
                    <a:pt x="292892" y="45510"/>
                    <a:pt x="287276" y="51126"/>
                  </a:cubicBezTo>
                  <a:cubicBezTo>
                    <a:pt x="281659" y="56743"/>
                    <a:pt x="274041" y="59898"/>
                    <a:pt x="266098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96047" cy="11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2371495" y="1252715"/>
            <a:ext cx="12379071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CAVEATS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8455" y="4115230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SUFFICIENCY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1503" y="5115945"/>
            <a:ext cx="6083927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 The dataset provided is complete and sufficiently broad enough capture representative trends.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63751" y="4606354"/>
            <a:ext cx="6901368" cy="2648788"/>
            <a:chOff x="0" y="0"/>
            <a:chExt cx="498194" cy="191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8194" cy="191210"/>
            </a:xfrm>
            <a:custGeom>
              <a:avLst/>
              <a:gdLst/>
              <a:ahLst/>
              <a:cxnLst/>
              <a:rect l="l" t="t" r="r" b="b"/>
              <a:pathLst>
                <a:path w="498194" h="191210">
                  <a:moveTo>
                    <a:pt x="89744" y="0"/>
                  </a:moveTo>
                  <a:lnTo>
                    <a:pt x="408450" y="0"/>
                  </a:lnTo>
                  <a:cubicBezTo>
                    <a:pt x="432252" y="0"/>
                    <a:pt x="455078" y="9455"/>
                    <a:pt x="471909" y="26285"/>
                  </a:cubicBezTo>
                  <a:cubicBezTo>
                    <a:pt x="488739" y="43115"/>
                    <a:pt x="498194" y="65942"/>
                    <a:pt x="498194" y="89744"/>
                  </a:cubicBezTo>
                  <a:lnTo>
                    <a:pt x="498194" y="101466"/>
                  </a:lnTo>
                  <a:cubicBezTo>
                    <a:pt x="498194" y="151030"/>
                    <a:pt x="458014" y="191210"/>
                    <a:pt x="408450" y="191210"/>
                  </a:cubicBezTo>
                  <a:lnTo>
                    <a:pt x="89744" y="191210"/>
                  </a:lnTo>
                  <a:cubicBezTo>
                    <a:pt x="40180" y="191210"/>
                    <a:pt x="0" y="151030"/>
                    <a:pt x="0" y="101466"/>
                  </a:cubicBezTo>
                  <a:lnTo>
                    <a:pt x="0" y="89744"/>
                  </a:lnTo>
                  <a:cubicBezTo>
                    <a:pt x="0" y="40180"/>
                    <a:pt x="40180" y="0"/>
                    <a:pt x="89744" y="0"/>
                  </a:cubicBezTo>
                  <a:close/>
                </a:path>
              </a:pathLst>
            </a:custGeom>
            <a:solidFill>
              <a:srgbClr val="EBEFF2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98194" cy="248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3751" y="3957529"/>
            <a:ext cx="6044569" cy="829753"/>
            <a:chOff x="0" y="0"/>
            <a:chExt cx="436343" cy="59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6343" cy="59898"/>
            </a:xfrm>
            <a:custGeom>
              <a:avLst/>
              <a:gdLst/>
              <a:ahLst/>
              <a:cxnLst/>
              <a:rect l="l" t="t" r="r" b="b"/>
              <a:pathLst>
                <a:path w="436343" h="59898">
                  <a:moveTo>
                    <a:pt x="29949" y="0"/>
                  </a:moveTo>
                  <a:lnTo>
                    <a:pt x="406395" y="0"/>
                  </a:lnTo>
                  <a:cubicBezTo>
                    <a:pt x="422935" y="0"/>
                    <a:pt x="436343" y="13409"/>
                    <a:pt x="436343" y="29949"/>
                  </a:cubicBezTo>
                  <a:lnTo>
                    <a:pt x="436343" y="29949"/>
                  </a:lnTo>
                  <a:cubicBezTo>
                    <a:pt x="436343" y="46489"/>
                    <a:pt x="422935" y="59898"/>
                    <a:pt x="406395" y="59898"/>
                  </a:cubicBezTo>
                  <a:lnTo>
                    <a:pt x="29949" y="59898"/>
                  </a:lnTo>
                  <a:cubicBezTo>
                    <a:pt x="13409" y="59898"/>
                    <a:pt x="0" y="46489"/>
                    <a:pt x="0" y="29949"/>
                  </a:cubicBezTo>
                  <a:lnTo>
                    <a:pt x="0" y="29949"/>
                  </a:lnTo>
                  <a:cubicBezTo>
                    <a:pt x="0" y="13409"/>
                    <a:pt x="13409" y="0"/>
                    <a:pt x="29949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36343" cy="117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093737" y="4134280"/>
            <a:ext cx="621980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i="1">
                <a:solidFill>
                  <a:srgbClr val="566877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COMPUTATIONAL RESOURCES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04531" y="4966818"/>
            <a:ext cx="6219809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Given computational constraints, we were limited in our ability to conduct extensive tuning on the entire dataset and all hyperparameters.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0903281" y="-216368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>
            <a:off x="1203289" y="3791495"/>
            <a:ext cx="4912517" cy="3689111"/>
            <a:chOff x="0" y="0"/>
            <a:chExt cx="354623" cy="2663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4623" cy="266308"/>
            </a:xfrm>
            <a:custGeom>
              <a:avLst/>
              <a:gdLst/>
              <a:ahLst/>
              <a:cxnLst/>
              <a:rect l="l" t="t" r="r" b="b"/>
              <a:pathLst>
                <a:path w="354623" h="266308">
                  <a:moveTo>
                    <a:pt x="0" y="0"/>
                  </a:moveTo>
                  <a:lnTo>
                    <a:pt x="354623" y="0"/>
                  </a:lnTo>
                  <a:lnTo>
                    <a:pt x="354623" y="266308"/>
                  </a:lnTo>
                  <a:lnTo>
                    <a:pt x="0" y="266308"/>
                  </a:lnTo>
                  <a:close/>
                </a:path>
              </a:pathLst>
            </a:custGeom>
            <a:solidFill>
              <a:srgbClr val="DBE6F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54623" cy="3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3289" y="3791495"/>
            <a:ext cx="4909078" cy="1054482"/>
            <a:chOff x="0" y="0"/>
            <a:chExt cx="354375" cy="76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4375" cy="76121"/>
            </a:xfrm>
            <a:custGeom>
              <a:avLst/>
              <a:gdLst/>
              <a:ahLst/>
              <a:cxnLst/>
              <a:rect l="l" t="t" r="r" b="b"/>
              <a:pathLst>
                <a:path w="354375" h="76121">
                  <a:moveTo>
                    <a:pt x="0" y="0"/>
                  </a:moveTo>
                  <a:lnTo>
                    <a:pt x="354375" y="0"/>
                  </a:lnTo>
                  <a:lnTo>
                    <a:pt x="354375" y="76121"/>
                  </a:lnTo>
                  <a:lnTo>
                    <a:pt x="0" y="76121"/>
                  </a:lnTo>
                  <a:close/>
                </a:path>
              </a:pathLst>
            </a:custGeom>
            <a:solidFill>
              <a:srgbClr val="A4BAE1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54375" cy="133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74379" y="3940060"/>
            <a:ext cx="257033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NLP Stage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383" y="5196725"/>
            <a:ext cx="4654073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Identify key topics in the  comments using Topic Modelling methods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656751" y="3791495"/>
            <a:ext cx="4912517" cy="3689111"/>
            <a:chOff x="0" y="0"/>
            <a:chExt cx="354623" cy="2663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4623" cy="266308"/>
            </a:xfrm>
            <a:custGeom>
              <a:avLst/>
              <a:gdLst/>
              <a:ahLst/>
              <a:cxnLst/>
              <a:rect l="l" t="t" r="r" b="b"/>
              <a:pathLst>
                <a:path w="354623" h="266308">
                  <a:moveTo>
                    <a:pt x="0" y="0"/>
                  </a:moveTo>
                  <a:lnTo>
                    <a:pt x="354623" y="0"/>
                  </a:lnTo>
                  <a:lnTo>
                    <a:pt x="354623" y="266308"/>
                  </a:lnTo>
                  <a:lnTo>
                    <a:pt x="0" y="266308"/>
                  </a:lnTo>
                  <a:close/>
                </a:path>
              </a:pathLst>
            </a:custGeom>
            <a:solidFill>
              <a:srgbClr val="FAF7E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54623" cy="3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56751" y="3791495"/>
            <a:ext cx="4909078" cy="1054482"/>
            <a:chOff x="0" y="0"/>
            <a:chExt cx="354375" cy="761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4375" cy="76121"/>
            </a:xfrm>
            <a:custGeom>
              <a:avLst/>
              <a:gdLst/>
              <a:ahLst/>
              <a:cxnLst/>
              <a:rect l="l" t="t" r="r" b="b"/>
              <a:pathLst>
                <a:path w="354375" h="76121">
                  <a:moveTo>
                    <a:pt x="0" y="0"/>
                  </a:moveTo>
                  <a:lnTo>
                    <a:pt x="354375" y="0"/>
                  </a:lnTo>
                  <a:lnTo>
                    <a:pt x="354375" y="76121"/>
                  </a:lnTo>
                  <a:lnTo>
                    <a:pt x="0" y="76121"/>
                  </a:lnTo>
                  <a:close/>
                </a:path>
              </a:pathLst>
            </a:custGeom>
            <a:solidFill>
              <a:srgbClr val="F2E3A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54375" cy="133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45420" y="3948849"/>
            <a:ext cx="353174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LLM Stage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56751" y="5196725"/>
            <a:ext cx="4874068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Label toxic comments within key topics using Large Language Models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112194" y="3791495"/>
            <a:ext cx="4912517" cy="3689111"/>
            <a:chOff x="0" y="0"/>
            <a:chExt cx="354623" cy="2663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4623" cy="266308"/>
            </a:xfrm>
            <a:custGeom>
              <a:avLst/>
              <a:gdLst/>
              <a:ahLst/>
              <a:cxnLst/>
              <a:rect l="l" t="t" r="r" b="b"/>
              <a:pathLst>
                <a:path w="354623" h="266308">
                  <a:moveTo>
                    <a:pt x="0" y="0"/>
                  </a:moveTo>
                  <a:lnTo>
                    <a:pt x="354623" y="0"/>
                  </a:lnTo>
                  <a:lnTo>
                    <a:pt x="354623" y="266308"/>
                  </a:lnTo>
                  <a:lnTo>
                    <a:pt x="0" y="266308"/>
                  </a:lnTo>
                  <a:close/>
                </a:path>
              </a:pathLst>
            </a:custGeom>
            <a:solidFill>
              <a:srgbClr val="F8E7E9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54623" cy="3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12194" y="3791495"/>
            <a:ext cx="4909078" cy="1054482"/>
            <a:chOff x="0" y="0"/>
            <a:chExt cx="354375" cy="761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4375" cy="76121"/>
            </a:xfrm>
            <a:custGeom>
              <a:avLst/>
              <a:gdLst/>
              <a:ahLst/>
              <a:cxnLst/>
              <a:rect l="l" t="t" r="r" b="b"/>
              <a:pathLst>
                <a:path w="354375" h="76121">
                  <a:moveTo>
                    <a:pt x="0" y="0"/>
                  </a:moveTo>
                  <a:lnTo>
                    <a:pt x="354375" y="0"/>
                  </a:lnTo>
                  <a:lnTo>
                    <a:pt x="354375" y="76121"/>
                  </a:lnTo>
                  <a:lnTo>
                    <a:pt x="0" y="76121"/>
                  </a:lnTo>
                  <a:close/>
                </a:path>
              </a:pathLst>
            </a:custGeom>
            <a:solidFill>
              <a:srgbClr val="FFABB5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54375" cy="133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048754" y="3948849"/>
            <a:ext cx="503595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566877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2194" y="5057775"/>
            <a:ext cx="4870978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Identify and assess levels of toxicity and hate over time</a:t>
            </a:r>
          </a:p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566877"/>
                </a:solidFill>
                <a:latin typeface="Poppins"/>
                <a:ea typeface="Poppins"/>
                <a:cs typeface="Poppins"/>
                <a:sym typeface="Poppins"/>
              </a:rPr>
              <a:t>Deep dive into 3 key topics: Politics, Religion and Transport</a:t>
            </a:r>
          </a:p>
        </p:txBody>
      </p:sp>
      <p:sp>
        <p:nvSpPr>
          <p:cNvPr id="31" name="AutoShape 31"/>
          <p:cNvSpPr/>
          <p:nvPr/>
        </p:nvSpPr>
        <p:spPr>
          <a:xfrm>
            <a:off x="6115806" y="5636051"/>
            <a:ext cx="54094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32" name="AutoShape 32"/>
          <p:cNvSpPr/>
          <p:nvPr/>
        </p:nvSpPr>
        <p:spPr>
          <a:xfrm flipV="1">
            <a:off x="11569269" y="5636051"/>
            <a:ext cx="5429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SG"/>
          </a:p>
        </p:txBody>
      </p:sp>
      <p:sp>
        <p:nvSpPr>
          <p:cNvPr id="33" name="TextBox 33"/>
          <p:cNvSpPr txBox="1"/>
          <p:nvPr/>
        </p:nvSpPr>
        <p:spPr>
          <a:xfrm>
            <a:off x="2371495" y="1252715"/>
            <a:ext cx="12379071" cy="14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OUR WORKFLOW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940" y="-8708459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1028420" y="2307115"/>
            <a:ext cx="6062216" cy="6054638"/>
          </a:xfrm>
          <a:custGeom>
            <a:avLst/>
            <a:gdLst/>
            <a:ahLst/>
            <a:cxnLst/>
            <a:rect l="l" t="t" r="r" b="b"/>
            <a:pathLst>
              <a:path w="6062216" h="6054638">
                <a:moveTo>
                  <a:pt x="0" y="0"/>
                </a:moveTo>
                <a:lnTo>
                  <a:pt x="6062215" y="0"/>
                </a:lnTo>
                <a:lnTo>
                  <a:pt x="6062215" y="6054638"/>
                </a:lnTo>
                <a:lnTo>
                  <a:pt x="0" y="605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2105901" y="3413725"/>
            <a:ext cx="3846224" cy="3841417"/>
          </a:xfrm>
          <a:custGeom>
            <a:avLst/>
            <a:gdLst/>
            <a:ahLst/>
            <a:cxnLst/>
            <a:rect l="l" t="t" r="r" b="b"/>
            <a:pathLst>
              <a:path w="3846224" h="3841417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268019" y="9258300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740323" y="3826510"/>
            <a:ext cx="7567471" cy="251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NLP 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761" y="6769367"/>
            <a:ext cx="97376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AIM: IDENTIFY THE MOST ‘TALKED ABOUT’ TOPICS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4787311" cy="14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20207" y="-1512012"/>
            <a:ext cx="4735586" cy="47355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690179" flipH="1">
            <a:off x="9018729" y="5507866"/>
            <a:ext cx="19453940" cy="12304617"/>
          </a:xfrm>
          <a:custGeom>
            <a:avLst/>
            <a:gdLst/>
            <a:ahLst/>
            <a:cxnLst/>
            <a:rect l="l" t="t" r="r" b="b"/>
            <a:pathLst>
              <a:path w="19453940" h="12304617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684719" y="2519854"/>
            <a:ext cx="228679" cy="228679"/>
          </a:xfrm>
          <a:custGeom>
            <a:avLst/>
            <a:gdLst/>
            <a:ahLst/>
            <a:cxnLst/>
            <a:rect l="l" t="t" r="r" b="b"/>
            <a:pathLst>
              <a:path w="228679" h="228679">
                <a:moveTo>
                  <a:pt x="0" y="0"/>
                </a:moveTo>
                <a:lnTo>
                  <a:pt x="228679" y="0"/>
                </a:lnTo>
                <a:lnTo>
                  <a:pt x="228679" y="228680"/>
                </a:lnTo>
                <a:lnTo>
                  <a:pt x="0" y="22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970384" y="2452266"/>
            <a:ext cx="5096732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1" spc="-72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384" y="2814216"/>
            <a:ext cx="12122988" cy="23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Reddit comments from 2020-2023 from 3 subreddits </a:t>
            </a:r>
          </a:p>
          <a:p>
            <a:pPr marL="1036320" lvl="2" indent="-345440" algn="just">
              <a:lnSpc>
                <a:spcPts val="3696"/>
              </a:lnSpc>
              <a:buFont typeface="Arial"/>
              <a:buChar char="⚬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r/Singapore, r/SingaporeRaw, r/singaporehappenings</a:t>
            </a:r>
          </a:p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Metadata includes timestamp, subreddit sources, text (comments)</a:t>
            </a:r>
          </a:p>
          <a:p>
            <a:pPr algn="just">
              <a:lnSpc>
                <a:spcPts val="3696"/>
              </a:lnSpc>
            </a:pPr>
            <a:endParaRPr lang="en-US" sz="2400" spc="-72">
              <a:solidFill>
                <a:srgbClr val="39495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96"/>
              </a:lnSpc>
            </a:pPr>
            <a:endParaRPr lang="en-US" sz="2400" spc="-72">
              <a:solidFill>
                <a:srgbClr val="3949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84719" y="4602139"/>
            <a:ext cx="228679" cy="228679"/>
          </a:xfrm>
          <a:custGeom>
            <a:avLst/>
            <a:gdLst/>
            <a:ahLst/>
            <a:cxnLst/>
            <a:rect l="l" t="t" r="r" b="b"/>
            <a:pathLst>
              <a:path w="228679" h="228679">
                <a:moveTo>
                  <a:pt x="0" y="0"/>
                </a:moveTo>
                <a:lnTo>
                  <a:pt x="228679" y="0"/>
                </a:lnTo>
                <a:lnTo>
                  <a:pt x="228679" y="228680"/>
                </a:lnTo>
                <a:lnTo>
                  <a:pt x="0" y="22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970384" y="4512209"/>
            <a:ext cx="5096732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1" spc="-72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Data Quality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384" y="4874159"/>
            <a:ext cx="15514927" cy="1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Unstructured Reddit dataset with slang, emoji, informal language, and mix of languages</a:t>
            </a:r>
          </a:p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Challenges with inconsistent formatting</a:t>
            </a:r>
          </a:p>
          <a:p>
            <a:pPr algn="just">
              <a:lnSpc>
                <a:spcPts val="3696"/>
              </a:lnSpc>
            </a:pPr>
            <a:endParaRPr lang="en-US" sz="2400" spc="-72">
              <a:solidFill>
                <a:srgbClr val="3949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0384" y="6265952"/>
            <a:ext cx="5096732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1" spc="-72">
                <a:solidFill>
                  <a:srgbClr val="394956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4719" y="6355882"/>
            <a:ext cx="228679" cy="228679"/>
          </a:xfrm>
          <a:custGeom>
            <a:avLst/>
            <a:gdLst/>
            <a:ahLst/>
            <a:cxnLst/>
            <a:rect l="l" t="t" r="r" b="b"/>
            <a:pathLst>
              <a:path w="228679" h="228679">
                <a:moveTo>
                  <a:pt x="0" y="0"/>
                </a:moveTo>
                <a:lnTo>
                  <a:pt x="228679" y="0"/>
                </a:lnTo>
                <a:lnTo>
                  <a:pt x="228679" y="228680"/>
                </a:lnTo>
                <a:lnTo>
                  <a:pt x="0" y="22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TextBox 15"/>
          <p:cNvSpPr txBox="1"/>
          <p:nvPr/>
        </p:nvSpPr>
        <p:spPr>
          <a:xfrm>
            <a:off x="970384" y="6627903"/>
            <a:ext cx="15012148" cy="232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Stopword Removal: Contextual stopwords (Singaporean slang)</a:t>
            </a:r>
          </a:p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Chinese Character Removal: Focused on English content</a:t>
            </a:r>
          </a:p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Punctuation &amp; Special Characters: Retained symbols when contributing to sentiment</a:t>
            </a:r>
          </a:p>
          <a:p>
            <a:pPr marL="518160" lvl="1" indent="-259080" algn="just">
              <a:lnSpc>
                <a:spcPts val="3696"/>
              </a:lnSpc>
              <a:buFont typeface="Arial"/>
              <a:buChar char="•"/>
            </a:pPr>
            <a:r>
              <a:rPr lang="en-US" sz="2400" spc="-72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rPr>
              <a:t>Short Comments: Removed comments &lt;8 words to enhance dataset quality</a:t>
            </a:r>
          </a:p>
          <a:p>
            <a:pPr algn="just">
              <a:lnSpc>
                <a:spcPts val="3696"/>
              </a:lnSpc>
            </a:pPr>
            <a:endParaRPr lang="en-US" sz="2400" spc="-72">
              <a:solidFill>
                <a:srgbClr val="3949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and blue tex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D14BE0C4-9518-8F43-FB94-FAFD50E6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7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1330</Words>
  <Application>Microsoft Office PowerPoint</Application>
  <PresentationFormat>Custom</PresentationFormat>
  <Paragraphs>231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Poppins Medium</vt:lpstr>
      <vt:lpstr>Poppins Italics</vt:lpstr>
      <vt:lpstr>Muli Bold</vt:lpstr>
      <vt:lpstr>Poppins Bold Italics</vt:lpstr>
      <vt:lpstr>Poppins Medium Italics</vt:lpstr>
      <vt:lpstr>Thicker Bold</vt:lpstr>
      <vt:lpstr>Poppins Bold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DSA4264 Presentation Slides</dc:title>
  <dc:creator>Jessica Widyawati</dc:creator>
  <cp:lastModifiedBy>Jessica Widyawati</cp:lastModifiedBy>
  <cp:revision>5</cp:revision>
  <dcterms:created xsi:type="dcterms:W3CDTF">2006-08-16T00:00:00Z</dcterms:created>
  <dcterms:modified xsi:type="dcterms:W3CDTF">2024-12-03T19:13:04Z</dcterms:modified>
  <dc:identifier>DAGV_j5jaY0</dc:identifier>
</cp:coreProperties>
</file>